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3"/>
  </p:notesMasterIdLst>
  <p:sldIdLst>
    <p:sldId id="266" r:id="rId5"/>
    <p:sldId id="267" r:id="rId6"/>
    <p:sldId id="257" r:id="rId7"/>
    <p:sldId id="268" r:id="rId8"/>
    <p:sldId id="269" r:id="rId9"/>
    <p:sldId id="278" r:id="rId10"/>
    <p:sldId id="281" r:id="rId11"/>
    <p:sldId id="279" r:id="rId12"/>
    <p:sldId id="280" r:id="rId13"/>
    <p:sldId id="274" r:id="rId14"/>
    <p:sldId id="286" r:id="rId15"/>
    <p:sldId id="275" r:id="rId16"/>
    <p:sldId id="282" r:id="rId17"/>
    <p:sldId id="283" r:id="rId18"/>
    <p:sldId id="284" r:id="rId19"/>
    <p:sldId id="285" r:id="rId20"/>
    <p:sldId id="276" r:id="rId21"/>
    <p:sldId id="270"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FF870C-5D9B-4878-9827-A3D8F8D3B4C3}"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193252BB-1661-4EF1-B4B4-B609E884D6B5}">
      <dgm:prSet/>
      <dgm:spPr/>
      <dgm:t>
        <a:bodyPr/>
        <a:lstStyle/>
        <a:p>
          <a:pPr>
            <a:lnSpc>
              <a:spcPct val="100000"/>
            </a:lnSpc>
            <a:defRPr cap="all"/>
          </a:pPr>
          <a:r>
            <a:rPr lang="en-US" dirty="0">
              <a:latin typeface="IBM"/>
            </a:rPr>
            <a:t>Reduce analysis time</a:t>
          </a:r>
        </a:p>
      </dgm:t>
    </dgm:pt>
    <dgm:pt modelId="{5A04EF90-0F09-4424-BA8F-063E80337D8E}" type="parTrans" cxnId="{095425F3-197C-4E69-84D5-0C51196EF1C6}">
      <dgm:prSet/>
      <dgm:spPr/>
      <dgm:t>
        <a:bodyPr/>
        <a:lstStyle/>
        <a:p>
          <a:endParaRPr lang="en-US"/>
        </a:p>
      </dgm:t>
    </dgm:pt>
    <dgm:pt modelId="{54292CB0-011E-4706-9294-372AD5816BB9}" type="sibTrans" cxnId="{095425F3-197C-4E69-84D5-0C51196EF1C6}">
      <dgm:prSet/>
      <dgm:spPr/>
      <dgm:t>
        <a:bodyPr/>
        <a:lstStyle/>
        <a:p>
          <a:endParaRPr lang="en-US"/>
        </a:p>
      </dgm:t>
    </dgm:pt>
    <dgm:pt modelId="{1777E161-D0DE-4D31-91FE-E2AD8AAC6AAC}">
      <dgm:prSet custT="1"/>
      <dgm:spPr/>
      <dgm:t>
        <a:bodyPr/>
        <a:lstStyle/>
        <a:p>
          <a:pPr marL="0" lvl="0" indent="0" algn="ctr" defTabSz="1022350">
            <a:lnSpc>
              <a:spcPct val="100000"/>
            </a:lnSpc>
            <a:spcBef>
              <a:spcPct val="0"/>
            </a:spcBef>
            <a:spcAft>
              <a:spcPct val="35000"/>
            </a:spcAft>
            <a:buNone/>
            <a:defRPr cap="all"/>
          </a:pPr>
          <a:r>
            <a:rPr lang="en-US" sz="2300" kern="1200" cap="all" dirty="0">
              <a:solidFill>
                <a:prstClr val="black">
                  <a:hueOff val="0"/>
                  <a:satOff val="0"/>
                  <a:lumOff val="0"/>
                  <a:alphaOff val="0"/>
                </a:prstClr>
              </a:solidFill>
              <a:latin typeface="IBM"/>
              <a:ea typeface="+mn-ea"/>
              <a:cs typeface="+mn-cs"/>
            </a:rPr>
            <a:t>Easy visualization</a:t>
          </a:r>
        </a:p>
      </dgm:t>
    </dgm:pt>
    <dgm:pt modelId="{50E45982-4B36-4BD3-ABAD-204FBA61FF0E}" type="parTrans" cxnId="{A341BC0D-6DD3-4979-9832-08DC41068DC6}">
      <dgm:prSet/>
      <dgm:spPr/>
      <dgm:t>
        <a:bodyPr/>
        <a:lstStyle/>
        <a:p>
          <a:endParaRPr lang="en-US"/>
        </a:p>
      </dgm:t>
    </dgm:pt>
    <dgm:pt modelId="{FB489039-8D8A-4FC2-9B37-994383FDE902}" type="sibTrans" cxnId="{A341BC0D-6DD3-4979-9832-08DC41068DC6}">
      <dgm:prSet/>
      <dgm:spPr/>
      <dgm:t>
        <a:bodyPr/>
        <a:lstStyle/>
        <a:p>
          <a:endParaRPr lang="en-US"/>
        </a:p>
      </dgm:t>
    </dgm:pt>
    <dgm:pt modelId="{A0E3938A-38FD-4C6B-BC76-DCF294EE93DC}">
      <dgm:prSet custT="1"/>
      <dgm:spPr/>
      <dgm:t>
        <a:bodyPr/>
        <a:lstStyle/>
        <a:p>
          <a:pPr marL="0" lvl="0" indent="0" algn="ctr" defTabSz="1022350">
            <a:lnSpc>
              <a:spcPct val="100000"/>
            </a:lnSpc>
            <a:spcBef>
              <a:spcPct val="0"/>
            </a:spcBef>
            <a:spcAft>
              <a:spcPct val="35000"/>
            </a:spcAft>
            <a:buNone/>
            <a:defRPr cap="all"/>
          </a:pPr>
          <a:r>
            <a:rPr lang="en-US" sz="2300" kern="1200" cap="all" dirty="0">
              <a:solidFill>
                <a:prstClr val="black">
                  <a:hueOff val="0"/>
                  <a:satOff val="0"/>
                  <a:lumOff val="0"/>
                  <a:alphaOff val="0"/>
                </a:prstClr>
              </a:solidFill>
              <a:latin typeface="IBM"/>
              <a:ea typeface="+mn-ea"/>
              <a:cs typeface="+mn-cs"/>
            </a:rPr>
            <a:t>Generates data </a:t>
          </a:r>
        </a:p>
      </dgm:t>
    </dgm:pt>
    <dgm:pt modelId="{8655D1BC-F152-4DA3-90FE-11A6554E87C9}" type="parTrans" cxnId="{F1960191-6C4D-45E6-A70C-022CDEE00113}">
      <dgm:prSet/>
      <dgm:spPr/>
      <dgm:t>
        <a:bodyPr/>
        <a:lstStyle/>
        <a:p>
          <a:endParaRPr lang="en-US"/>
        </a:p>
      </dgm:t>
    </dgm:pt>
    <dgm:pt modelId="{7DE219E0-15AA-4B4B-9BED-F21993E27992}" type="sibTrans" cxnId="{F1960191-6C4D-45E6-A70C-022CDEE00113}">
      <dgm:prSet/>
      <dgm:spPr/>
      <dgm:t>
        <a:bodyPr/>
        <a:lstStyle/>
        <a:p>
          <a:endParaRPr lang="en-US"/>
        </a:p>
      </dgm:t>
    </dgm:pt>
    <dgm:pt modelId="{D2FA40C6-C0ED-46A3-92CE-B081053B2BA8}" type="pres">
      <dgm:prSet presAssocID="{34FF870C-5D9B-4878-9827-A3D8F8D3B4C3}" presName="root" presStyleCnt="0">
        <dgm:presLayoutVars>
          <dgm:dir/>
          <dgm:resizeHandles val="exact"/>
        </dgm:presLayoutVars>
      </dgm:prSet>
      <dgm:spPr/>
    </dgm:pt>
    <dgm:pt modelId="{4F71816B-273C-49A1-A458-BCE14C9FAD7C}" type="pres">
      <dgm:prSet presAssocID="{193252BB-1661-4EF1-B4B4-B609E884D6B5}" presName="compNode" presStyleCnt="0"/>
      <dgm:spPr/>
    </dgm:pt>
    <dgm:pt modelId="{23A2EDD9-C89F-49C9-AE4A-D6196B4CA219}" type="pres">
      <dgm:prSet presAssocID="{193252BB-1661-4EF1-B4B4-B609E884D6B5}" presName="iconBgRect" presStyleLbl="bgShp" presStyleIdx="0" presStyleCnt="3"/>
      <dgm:spPr>
        <a:prstGeom prst="round2DiagRect">
          <a:avLst>
            <a:gd name="adj1" fmla="val 29727"/>
            <a:gd name="adj2" fmla="val 0"/>
          </a:avLst>
        </a:prstGeom>
        <a:solidFill>
          <a:schemeClr val="accent5"/>
        </a:solidFill>
      </dgm:spPr>
    </dgm:pt>
    <dgm:pt modelId="{AFF6CE53-2172-43E4-BC33-3C48272DDCF0}" type="pres">
      <dgm:prSet presAssocID="{193252BB-1661-4EF1-B4B4-B609E884D6B5}"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Pie chart"/>
        </a:ext>
      </dgm:extLst>
    </dgm:pt>
    <dgm:pt modelId="{8CFED58E-CED6-48CB-AD6E-8A220711C954}" type="pres">
      <dgm:prSet presAssocID="{193252BB-1661-4EF1-B4B4-B609E884D6B5}" presName="spaceRect" presStyleCnt="0"/>
      <dgm:spPr/>
    </dgm:pt>
    <dgm:pt modelId="{B2757675-DFB6-4B33-9701-161572571D2B}" type="pres">
      <dgm:prSet presAssocID="{193252BB-1661-4EF1-B4B4-B609E884D6B5}" presName="textRect" presStyleLbl="revTx" presStyleIdx="0" presStyleCnt="3" custScaleX="124710">
        <dgm:presLayoutVars>
          <dgm:chMax val="1"/>
          <dgm:chPref val="1"/>
        </dgm:presLayoutVars>
      </dgm:prSet>
      <dgm:spPr/>
    </dgm:pt>
    <dgm:pt modelId="{FF5FC25A-8895-4059-A7CB-AC8E769B2E4B}" type="pres">
      <dgm:prSet presAssocID="{54292CB0-011E-4706-9294-372AD5816BB9}" presName="sibTrans" presStyleCnt="0"/>
      <dgm:spPr/>
    </dgm:pt>
    <dgm:pt modelId="{F181BEB4-66E0-4B62-8712-BD0A64659834}" type="pres">
      <dgm:prSet presAssocID="{1777E161-D0DE-4D31-91FE-E2AD8AAC6AAC}" presName="compNode" presStyleCnt="0"/>
      <dgm:spPr/>
    </dgm:pt>
    <dgm:pt modelId="{0E81F59E-BE24-4A43-8B4D-78AE486DB35A}" type="pres">
      <dgm:prSet presAssocID="{1777E161-D0DE-4D31-91FE-E2AD8AAC6AAC}" presName="iconBgRect" presStyleLbl="bgShp" presStyleIdx="1" presStyleCnt="3"/>
      <dgm:spPr>
        <a:prstGeom prst="round2DiagRect">
          <a:avLst>
            <a:gd name="adj1" fmla="val 29727"/>
            <a:gd name="adj2" fmla="val 0"/>
          </a:avLst>
        </a:prstGeom>
        <a:solidFill>
          <a:schemeClr val="accent5"/>
        </a:solidFill>
      </dgm:spPr>
    </dgm:pt>
    <dgm:pt modelId="{C6C18185-40AF-48A2-8685-C39F432C8E80}" type="pres">
      <dgm:prSet presAssocID="{1777E161-D0DE-4D31-91FE-E2AD8AAC6AA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Presentation with bar chart"/>
        </a:ext>
      </dgm:extLst>
    </dgm:pt>
    <dgm:pt modelId="{676699DF-00CC-4F16-B4E6-75EFFED81874}" type="pres">
      <dgm:prSet presAssocID="{1777E161-D0DE-4D31-91FE-E2AD8AAC6AAC}" presName="spaceRect" presStyleCnt="0"/>
      <dgm:spPr/>
    </dgm:pt>
    <dgm:pt modelId="{1CD40C66-A0B4-4978-9941-A79D4CBD111B}" type="pres">
      <dgm:prSet presAssocID="{1777E161-D0DE-4D31-91FE-E2AD8AAC6AAC}" presName="textRect" presStyleLbl="revTx" presStyleIdx="1" presStyleCnt="3">
        <dgm:presLayoutVars>
          <dgm:chMax val="1"/>
          <dgm:chPref val="1"/>
        </dgm:presLayoutVars>
      </dgm:prSet>
      <dgm:spPr/>
    </dgm:pt>
    <dgm:pt modelId="{F18A00AD-35D1-4313-87F2-111D7B13ECED}" type="pres">
      <dgm:prSet presAssocID="{FB489039-8D8A-4FC2-9B37-994383FDE902}" presName="sibTrans" presStyleCnt="0"/>
      <dgm:spPr/>
    </dgm:pt>
    <dgm:pt modelId="{59EC7549-F063-437F-8388-459A5C769816}" type="pres">
      <dgm:prSet presAssocID="{A0E3938A-38FD-4C6B-BC76-DCF294EE93DC}" presName="compNode" presStyleCnt="0"/>
      <dgm:spPr/>
    </dgm:pt>
    <dgm:pt modelId="{81253FDF-02A1-40D1-89CA-3EA7AF168FD7}" type="pres">
      <dgm:prSet presAssocID="{A0E3938A-38FD-4C6B-BC76-DCF294EE93DC}" presName="iconBgRect" presStyleLbl="bgShp" presStyleIdx="2" presStyleCnt="3"/>
      <dgm:spPr>
        <a:prstGeom prst="round2DiagRect">
          <a:avLst>
            <a:gd name="adj1" fmla="val 29727"/>
            <a:gd name="adj2" fmla="val 0"/>
          </a:avLst>
        </a:prstGeom>
        <a:solidFill>
          <a:schemeClr val="accent5"/>
        </a:solidFill>
      </dgm:spPr>
    </dgm:pt>
    <dgm:pt modelId="{8156E8E0-9CDC-4EAB-A61D-AF474D6D9368}" type="pres">
      <dgm:prSet presAssocID="{A0E3938A-38FD-4C6B-BC76-DCF294EE93D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Lightbulb"/>
        </a:ext>
      </dgm:extLst>
    </dgm:pt>
    <dgm:pt modelId="{CF8829A0-3E8F-471E-B721-0E359AF6C976}" type="pres">
      <dgm:prSet presAssocID="{A0E3938A-38FD-4C6B-BC76-DCF294EE93DC}" presName="spaceRect" presStyleCnt="0"/>
      <dgm:spPr/>
    </dgm:pt>
    <dgm:pt modelId="{2DEB68D9-2D2A-405A-A95A-F123B81445D3}" type="pres">
      <dgm:prSet presAssocID="{A0E3938A-38FD-4C6B-BC76-DCF294EE93DC}" presName="textRect" presStyleLbl="revTx" presStyleIdx="2" presStyleCnt="3">
        <dgm:presLayoutVars>
          <dgm:chMax val="1"/>
          <dgm:chPref val="1"/>
        </dgm:presLayoutVars>
      </dgm:prSet>
      <dgm:spPr/>
    </dgm:pt>
  </dgm:ptLst>
  <dgm:cxnLst>
    <dgm:cxn modelId="{A341BC0D-6DD3-4979-9832-08DC41068DC6}" srcId="{34FF870C-5D9B-4878-9827-A3D8F8D3B4C3}" destId="{1777E161-D0DE-4D31-91FE-E2AD8AAC6AAC}" srcOrd="1" destOrd="0" parTransId="{50E45982-4B36-4BD3-ABAD-204FBA61FF0E}" sibTransId="{FB489039-8D8A-4FC2-9B37-994383FDE902}"/>
    <dgm:cxn modelId="{472D2D17-E245-46DF-98A5-C38415CADC1E}" type="presOf" srcId="{A0E3938A-38FD-4C6B-BC76-DCF294EE93DC}" destId="{2DEB68D9-2D2A-405A-A95A-F123B81445D3}" srcOrd="0" destOrd="0" presId="urn:microsoft.com/office/officeart/2018/5/layout/IconLeafLabelList"/>
    <dgm:cxn modelId="{B126511F-11FF-4EDD-85D7-D89737033340}" type="presOf" srcId="{34FF870C-5D9B-4878-9827-A3D8F8D3B4C3}" destId="{D2FA40C6-C0ED-46A3-92CE-B081053B2BA8}" srcOrd="0" destOrd="0" presId="urn:microsoft.com/office/officeart/2018/5/layout/IconLeafLabelList"/>
    <dgm:cxn modelId="{FA3ECF3F-F2D7-4808-8F32-35657BC1DF89}" type="presOf" srcId="{193252BB-1661-4EF1-B4B4-B609E884D6B5}" destId="{B2757675-DFB6-4B33-9701-161572571D2B}" srcOrd="0" destOrd="0" presId="urn:microsoft.com/office/officeart/2018/5/layout/IconLeafLabelList"/>
    <dgm:cxn modelId="{F1960191-6C4D-45E6-A70C-022CDEE00113}" srcId="{34FF870C-5D9B-4878-9827-A3D8F8D3B4C3}" destId="{A0E3938A-38FD-4C6B-BC76-DCF294EE93DC}" srcOrd="2" destOrd="0" parTransId="{8655D1BC-F152-4DA3-90FE-11A6554E87C9}" sibTransId="{7DE219E0-15AA-4B4B-9BED-F21993E27992}"/>
    <dgm:cxn modelId="{C3093AB7-9BBB-4595-A705-841ABB75BC49}" type="presOf" srcId="{1777E161-D0DE-4D31-91FE-E2AD8AAC6AAC}" destId="{1CD40C66-A0B4-4978-9941-A79D4CBD111B}" srcOrd="0" destOrd="0" presId="urn:microsoft.com/office/officeart/2018/5/layout/IconLeafLabelList"/>
    <dgm:cxn modelId="{095425F3-197C-4E69-84D5-0C51196EF1C6}" srcId="{34FF870C-5D9B-4878-9827-A3D8F8D3B4C3}" destId="{193252BB-1661-4EF1-B4B4-B609E884D6B5}" srcOrd="0" destOrd="0" parTransId="{5A04EF90-0F09-4424-BA8F-063E80337D8E}" sibTransId="{54292CB0-011E-4706-9294-372AD5816BB9}"/>
    <dgm:cxn modelId="{CFFB4A70-BD6C-4082-9DB4-48041D051C82}" type="presParOf" srcId="{D2FA40C6-C0ED-46A3-92CE-B081053B2BA8}" destId="{4F71816B-273C-49A1-A458-BCE14C9FAD7C}" srcOrd="0" destOrd="0" presId="urn:microsoft.com/office/officeart/2018/5/layout/IconLeafLabelList"/>
    <dgm:cxn modelId="{697C797D-B0A3-487C-82FB-C6242AC02007}" type="presParOf" srcId="{4F71816B-273C-49A1-A458-BCE14C9FAD7C}" destId="{23A2EDD9-C89F-49C9-AE4A-D6196B4CA219}" srcOrd="0" destOrd="0" presId="urn:microsoft.com/office/officeart/2018/5/layout/IconLeafLabelList"/>
    <dgm:cxn modelId="{DF512F07-EEDC-4E6F-8099-188C14ECF869}" type="presParOf" srcId="{4F71816B-273C-49A1-A458-BCE14C9FAD7C}" destId="{AFF6CE53-2172-43E4-BC33-3C48272DDCF0}" srcOrd="1" destOrd="0" presId="urn:microsoft.com/office/officeart/2018/5/layout/IconLeafLabelList"/>
    <dgm:cxn modelId="{9D5B3B65-8825-47E0-95F3-9A1D2B1E6DD6}" type="presParOf" srcId="{4F71816B-273C-49A1-A458-BCE14C9FAD7C}" destId="{8CFED58E-CED6-48CB-AD6E-8A220711C954}" srcOrd="2" destOrd="0" presId="urn:microsoft.com/office/officeart/2018/5/layout/IconLeafLabelList"/>
    <dgm:cxn modelId="{1E9B72B2-2AB0-418C-94B5-6567B0CCC879}" type="presParOf" srcId="{4F71816B-273C-49A1-A458-BCE14C9FAD7C}" destId="{B2757675-DFB6-4B33-9701-161572571D2B}" srcOrd="3" destOrd="0" presId="urn:microsoft.com/office/officeart/2018/5/layout/IconLeafLabelList"/>
    <dgm:cxn modelId="{127552B3-8890-4CBD-B12B-9C8A4BCA5A9E}" type="presParOf" srcId="{D2FA40C6-C0ED-46A3-92CE-B081053B2BA8}" destId="{FF5FC25A-8895-4059-A7CB-AC8E769B2E4B}" srcOrd="1" destOrd="0" presId="urn:microsoft.com/office/officeart/2018/5/layout/IconLeafLabelList"/>
    <dgm:cxn modelId="{1C669417-79B7-433E-A975-738A07EE9783}" type="presParOf" srcId="{D2FA40C6-C0ED-46A3-92CE-B081053B2BA8}" destId="{F181BEB4-66E0-4B62-8712-BD0A64659834}" srcOrd="2" destOrd="0" presId="urn:microsoft.com/office/officeart/2018/5/layout/IconLeafLabelList"/>
    <dgm:cxn modelId="{9C7F80FB-C680-4E35-AD11-9BE4BD6556F1}" type="presParOf" srcId="{F181BEB4-66E0-4B62-8712-BD0A64659834}" destId="{0E81F59E-BE24-4A43-8B4D-78AE486DB35A}" srcOrd="0" destOrd="0" presId="urn:microsoft.com/office/officeart/2018/5/layout/IconLeafLabelList"/>
    <dgm:cxn modelId="{998459A1-F347-48D8-BB50-EB12075F5FDA}" type="presParOf" srcId="{F181BEB4-66E0-4B62-8712-BD0A64659834}" destId="{C6C18185-40AF-48A2-8685-C39F432C8E80}" srcOrd="1" destOrd="0" presId="urn:microsoft.com/office/officeart/2018/5/layout/IconLeafLabelList"/>
    <dgm:cxn modelId="{EC8BA919-8D94-4FB4-BC09-6604E9B16BBF}" type="presParOf" srcId="{F181BEB4-66E0-4B62-8712-BD0A64659834}" destId="{676699DF-00CC-4F16-B4E6-75EFFED81874}" srcOrd="2" destOrd="0" presId="urn:microsoft.com/office/officeart/2018/5/layout/IconLeafLabelList"/>
    <dgm:cxn modelId="{99E65743-4445-4C74-BBE7-040C68F4FF62}" type="presParOf" srcId="{F181BEB4-66E0-4B62-8712-BD0A64659834}" destId="{1CD40C66-A0B4-4978-9941-A79D4CBD111B}" srcOrd="3" destOrd="0" presId="urn:microsoft.com/office/officeart/2018/5/layout/IconLeafLabelList"/>
    <dgm:cxn modelId="{044D2D07-87CA-47BD-BFAF-AD1C67AA89AA}" type="presParOf" srcId="{D2FA40C6-C0ED-46A3-92CE-B081053B2BA8}" destId="{F18A00AD-35D1-4313-87F2-111D7B13ECED}" srcOrd="3" destOrd="0" presId="urn:microsoft.com/office/officeart/2018/5/layout/IconLeafLabelList"/>
    <dgm:cxn modelId="{8A2DCF1E-4E06-4424-AA2E-B74ACB475E11}" type="presParOf" srcId="{D2FA40C6-C0ED-46A3-92CE-B081053B2BA8}" destId="{59EC7549-F063-437F-8388-459A5C769816}" srcOrd="4" destOrd="0" presId="urn:microsoft.com/office/officeart/2018/5/layout/IconLeafLabelList"/>
    <dgm:cxn modelId="{9F0E93DA-CF03-4DEE-B53D-F38603507FC7}" type="presParOf" srcId="{59EC7549-F063-437F-8388-459A5C769816}" destId="{81253FDF-02A1-40D1-89CA-3EA7AF168FD7}" srcOrd="0" destOrd="0" presId="urn:microsoft.com/office/officeart/2018/5/layout/IconLeafLabelList"/>
    <dgm:cxn modelId="{4D35F28B-EF19-4A81-863F-ABB1FD8C2333}" type="presParOf" srcId="{59EC7549-F063-437F-8388-459A5C769816}" destId="{8156E8E0-9CDC-4EAB-A61D-AF474D6D9368}" srcOrd="1" destOrd="0" presId="urn:microsoft.com/office/officeart/2018/5/layout/IconLeafLabelList"/>
    <dgm:cxn modelId="{6D4CD298-2BC6-42A7-91B3-33BBA4EB1AE7}" type="presParOf" srcId="{59EC7549-F063-437F-8388-459A5C769816}" destId="{CF8829A0-3E8F-471E-B721-0E359AF6C976}" srcOrd="2" destOrd="0" presId="urn:microsoft.com/office/officeart/2018/5/layout/IconLeafLabelList"/>
    <dgm:cxn modelId="{F6EAE01F-088E-445D-B1CC-B67F9FD8C8D6}" type="presParOf" srcId="{59EC7549-F063-437F-8388-459A5C769816}" destId="{2DEB68D9-2D2A-405A-A95A-F123B81445D3}"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A2EDD9-C89F-49C9-AE4A-D6196B4CA219}">
      <dsp:nvSpPr>
        <dsp:cNvPr id="0" name=""/>
        <dsp:cNvSpPr/>
      </dsp:nvSpPr>
      <dsp:spPr>
        <a:xfrm>
          <a:off x="887849" y="373200"/>
          <a:ext cx="1612687" cy="1612687"/>
        </a:xfrm>
        <a:prstGeom prst="round2DiagRect">
          <a:avLst>
            <a:gd name="adj1" fmla="val 29727"/>
            <a:gd name="adj2" fmla="val 0"/>
          </a:avLst>
        </a:prstGeom>
        <a:solidFill>
          <a:schemeClr val="accent5"/>
        </a:solidFill>
        <a:ln>
          <a:noFill/>
        </a:ln>
        <a:effectLst/>
      </dsp:spPr>
      <dsp:style>
        <a:lnRef idx="0">
          <a:scrgbClr r="0" g="0" b="0"/>
        </a:lnRef>
        <a:fillRef idx="1">
          <a:scrgbClr r="0" g="0" b="0"/>
        </a:fillRef>
        <a:effectRef idx="0">
          <a:scrgbClr r="0" g="0" b="0"/>
        </a:effectRef>
        <a:fontRef idx="minor"/>
      </dsp:style>
    </dsp:sp>
    <dsp:sp modelId="{AFF6CE53-2172-43E4-BC33-3C48272DDCF0}">
      <dsp:nvSpPr>
        <dsp:cNvPr id="0" name=""/>
        <dsp:cNvSpPr/>
      </dsp:nvSpPr>
      <dsp:spPr>
        <a:xfrm>
          <a:off x="1231537" y="716887"/>
          <a:ext cx="925312" cy="92531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B2757675-DFB6-4B33-9701-161572571D2B}">
      <dsp:nvSpPr>
        <dsp:cNvPr id="0" name=""/>
        <dsp:cNvSpPr/>
      </dsp:nvSpPr>
      <dsp:spPr>
        <a:xfrm>
          <a:off x="45683" y="2488200"/>
          <a:ext cx="329702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defRPr cap="all"/>
          </a:pPr>
          <a:r>
            <a:rPr lang="en-US" sz="2400" kern="1200" dirty="0">
              <a:latin typeface="IBM"/>
            </a:rPr>
            <a:t>Reduce analysis time</a:t>
          </a:r>
        </a:p>
      </dsp:txBody>
      <dsp:txXfrm>
        <a:off x="45683" y="2488200"/>
        <a:ext cx="3297020" cy="720000"/>
      </dsp:txXfrm>
    </dsp:sp>
    <dsp:sp modelId="{0E81F59E-BE24-4A43-8B4D-78AE486DB35A}">
      <dsp:nvSpPr>
        <dsp:cNvPr id="0" name=""/>
        <dsp:cNvSpPr/>
      </dsp:nvSpPr>
      <dsp:spPr>
        <a:xfrm>
          <a:off x="4320891" y="373200"/>
          <a:ext cx="1612687" cy="1612687"/>
        </a:xfrm>
        <a:prstGeom prst="round2DiagRect">
          <a:avLst>
            <a:gd name="adj1" fmla="val 29727"/>
            <a:gd name="adj2" fmla="val 0"/>
          </a:avLst>
        </a:prstGeom>
        <a:solidFill>
          <a:schemeClr val="accent5"/>
        </a:solidFill>
        <a:ln>
          <a:noFill/>
        </a:ln>
        <a:effectLst/>
      </dsp:spPr>
      <dsp:style>
        <a:lnRef idx="0">
          <a:scrgbClr r="0" g="0" b="0"/>
        </a:lnRef>
        <a:fillRef idx="1">
          <a:scrgbClr r="0" g="0" b="0"/>
        </a:fillRef>
        <a:effectRef idx="0">
          <a:scrgbClr r="0" g="0" b="0"/>
        </a:effectRef>
        <a:fontRef idx="minor"/>
      </dsp:style>
    </dsp:sp>
    <dsp:sp modelId="{C6C18185-40AF-48A2-8685-C39F432C8E80}">
      <dsp:nvSpPr>
        <dsp:cNvPr id="0" name=""/>
        <dsp:cNvSpPr/>
      </dsp:nvSpPr>
      <dsp:spPr>
        <a:xfrm>
          <a:off x="4664579" y="716887"/>
          <a:ext cx="925312" cy="92531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1CD40C66-A0B4-4978-9941-A79D4CBD111B}">
      <dsp:nvSpPr>
        <dsp:cNvPr id="0" name=""/>
        <dsp:cNvSpPr/>
      </dsp:nvSpPr>
      <dsp:spPr>
        <a:xfrm>
          <a:off x="3805360" y="2488200"/>
          <a:ext cx="2643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kern="1200" cap="all" dirty="0">
              <a:solidFill>
                <a:prstClr val="black">
                  <a:hueOff val="0"/>
                  <a:satOff val="0"/>
                  <a:lumOff val="0"/>
                  <a:alphaOff val="0"/>
                </a:prstClr>
              </a:solidFill>
              <a:latin typeface="IBM"/>
              <a:ea typeface="+mn-ea"/>
              <a:cs typeface="+mn-cs"/>
            </a:rPr>
            <a:t>Easy visualization</a:t>
          </a:r>
        </a:p>
      </dsp:txBody>
      <dsp:txXfrm>
        <a:off x="3805360" y="2488200"/>
        <a:ext cx="2643750" cy="720000"/>
      </dsp:txXfrm>
    </dsp:sp>
    <dsp:sp modelId="{81253FDF-02A1-40D1-89CA-3EA7AF168FD7}">
      <dsp:nvSpPr>
        <dsp:cNvPr id="0" name=""/>
        <dsp:cNvSpPr/>
      </dsp:nvSpPr>
      <dsp:spPr>
        <a:xfrm>
          <a:off x="7427297" y="373200"/>
          <a:ext cx="1612687" cy="1612687"/>
        </a:xfrm>
        <a:prstGeom prst="round2DiagRect">
          <a:avLst>
            <a:gd name="adj1" fmla="val 29727"/>
            <a:gd name="adj2" fmla="val 0"/>
          </a:avLst>
        </a:prstGeom>
        <a:solidFill>
          <a:schemeClr val="accent5"/>
        </a:solidFill>
        <a:ln>
          <a:noFill/>
        </a:ln>
        <a:effectLst/>
      </dsp:spPr>
      <dsp:style>
        <a:lnRef idx="0">
          <a:scrgbClr r="0" g="0" b="0"/>
        </a:lnRef>
        <a:fillRef idx="1">
          <a:scrgbClr r="0" g="0" b="0"/>
        </a:fillRef>
        <a:effectRef idx="0">
          <a:scrgbClr r="0" g="0" b="0"/>
        </a:effectRef>
        <a:fontRef idx="minor"/>
      </dsp:style>
    </dsp:sp>
    <dsp:sp modelId="{8156E8E0-9CDC-4EAB-A61D-AF474D6D9368}">
      <dsp:nvSpPr>
        <dsp:cNvPr id="0" name=""/>
        <dsp:cNvSpPr/>
      </dsp:nvSpPr>
      <dsp:spPr>
        <a:xfrm>
          <a:off x="7770985" y="716887"/>
          <a:ext cx="925312" cy="92531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34925" cap="flat" cmpd="sng" algn="in">
          <a:noFill/>
          <a:prstDash val="solid"/>
        </a:ln>
        <a:effectLst/>
      </dsp:spPr>
      <dsp:style>
        <a:lnRef idx="2">
          <a:scrgbClr r="0" g="0" b="0"/>
        </a:lnRef>
        <a:fillRef idx="1">
          <a:scrgbClr r="0" g="0" b="0"/>
        </a:fillRef>
        <a:effectRef idx="0">
          <a:scrgbClr r="0" g="0" b="0"/>
        </a:effectRef>
        <a:fontRef idx="minor">
          <a:schemeClr val="lt1"/>
        </a:fontRef>
      </dsp:style>
    </dsp:sp>
    <dsp:sp modelId="{2DEB68D9-2D2A-405A-A95A-F123B81445D3}">
      <dsp:nvSpPr>
        <dsp:cNvPr id="0" name=""/>
        <dsp:cNvSpPr/>
      </dsp:nvSpPr>
      <dsp:spPr>
        <a:xfrm>
          <a:off x="6911766" y="2488200"/>
          <a:ext cx="2643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defRPr cap="all"/>
          </a:pPr>
          <a:r>
            <a:rPr lang="en-US" sz="2300" kern="1200" cap="all" dirty="0">
              <a:solidFill>
                <a:prstClr val="black">
                  <a:hueOff val="0"/>
                  <a:satOff val="0"/>
                  <a:lumOff val="0"/>
                  <a:alphaOff val="0"/>
                </a:prstClr>
              </a:solidFill>
              <a:latin typeface="IBM"/>
              <a:ea typeface="+mn-ea"/>
              <a:cs typeface="+mn-cs"/>
            </a:rPr>
            <a:t>Generates data </a:t>
          </a:r>
        </a:p>
      </dsp:txBody>
      <dsp:txXfrm>
        <a:off x="6911766" y="2488200"/>
        <a:ext cx="26437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9/4/2024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9/4/2024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9/4/2024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9/4/2024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9/4/2024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9/4/2024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9/4/2024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9/4/2024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9/4/2024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9/4/2024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9/4/2024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9/4/2024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9/4/2024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5" Type="http://schemas.openxmlformats.org/officeDocument/2006/relationships/image" Target="../media/image29.png"/><Relationship Id="rId4" Type="http://schemas.openxmlformats.org/officeDocument/2006/relationships/image" Target="../media/image28.png"/></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txBody>
          <a:bodyPr/>
          <a:lstStyle/>
          <a:p>
            <a:endParaRPr lang="en-IN"/>
          </a:p>
        </p:txBody>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647875"/>
            <a:ext cx="5268177" cy="1086237"/>
          </a:xfrm>
        </p:spPr>
        <p:txBody>
          <a:bodyPr>
            <a:normAutofit fontScale="90000"/>
          </a:bodyPr>
          <a:lstStyle/>
          <a:p>
            <a:pPr algn="l"/>
            <a:br>
              <a:rPr lang="en-US" sz="3600" dirty="0">
                <a:solidFill>
                  <a:srgbClr val="FFFFFF"/>
                </a:solidFill>
              </a:rPr>
            </a:br>
            <a:br>
              <a:rPr lang="en-US" sz="3600" dirty="0">
                <a:solidFill>
                  <a:srgbClr val="FFFFFF"/>
                </a:solidFill>
              </a:rPr>
            </a:br>
            <a:r>
              <a:rPr lang="en-US" sz="3600" dirty="0">
                <a:solidFill>
                  <a:srgbClr val="FFFFFF"/>
                </a:solidFill>
              </a:rPr>
              <a:t>DEPENDENCY FLOW VISUALIZER</a:t>
            </a:r>
            <a:br>
              <a:rPr lang="en-US" sz="3600" dirty="0">
                <a:solidFill>
                  <a:srgbClr val="FFFFFF"/>
                </a:solidFill>
              </a:rPr>
            </a:br>
            <a:endParaRPr lang="en-US" sz="3600" dirty="0">
              <a:solidFill>
                <a:srgbClr val="FFFFFF"/>
              </a:solidFill>
            </a:endParaRP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a:solidFill>
                  <a:srgbClr val="FFFFFF"/>
                </a:solidFill>
              </a:rPr>
              <a:t>Nitin Tewari</a:t>
            </a: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64845B8-15C5-7215-CF96-1DE0950E2DD9}"/>
              </a:ext>
            </a:extLst>
          </p:cNvPr>
          <p:cNvSpPr txBox="1"/>
          <p:nvPr/>
        </p:nvSpPr>
        <p:spPr>
          <a:xfrm>
            <a:off x="1434582" y="361175"/>
            <a:ext cx="4661418" cy="1723549"/>
          </a:xfrm>
          <a:prstGeom prst="rect">
            <a:avLst/>
          </a:prstGeom>
          <a:noFill/>
        </p:spPr>
        <p:txBody>
          <a:bodyPr wrap="square">
            <a:spAutoFit/>
          </a:bodyPr>
          <a:lstStyle/>
          <a:p>
            <a:r>
              <a:rPr lang="en-US" sz="4400" dirty="0">
                <a:latin typeface="IBM"/>
              </a:rPr>
              <a:t>Search  </a:t>
            </a:r>
          </a:p>
          <a:p>
            <a:endParaRPr lang="en-US" sz="4400" dirty="0">
              <a:latin typeface="IBM"/>
            </a:endParaRPr>
          </a:p>
          <a:p>
            <a:r>
              <a:rPr lang="en-US" dirty="0">
                <a:latin typeface="IBM"/>
              </a:rPr>
              <a:t>Search the required job in the complex diagram.</a:t>
            </a:r>
            <a:endParaRPr lang="en-IN" dirty="0">
              <a:latin typeface="IBM"/>
            </a:endParaRPr>
          </a:p>
        </p:txBody>
      </p:sp>
      <p:pic>
        <p:nvPicPr>
          <p:cNvPr id="3" name="Picture 2">
            <a:extLst>
              <a:ext uri="{FF2B5EF4-FFF2-40B4-BE49-F238E27FC236}">
                <a16:creationId xmlns:a16="http://schemas.microsoft.com/office/drawing/2014/main" id="{30A3E140-0C9D-0234-BB8B-2B25878D3E51}"/>
              </a:ext>
            </a:extLst>
          </p:cNvPr>
          <p:cNvPicPr>
            <a:picLocks noChangeAspect="1"/>
          </p:cNvPicPr>
          <p:nvPr/>
        </p:nvPicPr>
        <p:blipFill>
          <a:blip r:embed="rId2"/>
          <a:stretch>
            <a:fillRect/>
          </a:stretch>
        </p:blipFill>
        <p:spPr>
          <a:xfrm>
            <a:off x="6386586" y="361175"/>
            <a:ext cx="5131487" cy="5639575"/>
          </a:xfrm>
          <a:prstGeom prst="rect">
            <a:avLst/>
          </a:prstGeom>
        </p:spPr>
      </p:pic>
    </p:spTree>
    <p:extLst>
      <p:ext uri="{BB962C8B-B14F-4D97-AF65-F5344CB8AC3E}">
        <p14:creationId xmlns:p14="http://schemas.microsoft.com/office/powerpoint/2010/main" val="29763328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112A87E-1C10-33E5-4E27-5DD02E4F682F}"/>
              </a:ext>
            </a:extLst>
          </p:cNvPr>
          <p:cNvSpPr txBox="1"/>
          <p:nvPr/>
        </p:nvSpPr>
        <p:spPr>
          <a:xfrm>
            <a:off x="1201315" y="482473"/>
            <a:ext cx="9876259" cy="369332"/>
          </a:xfrm>
          <a:prstGeom prst="rect">
            <a:avLst/>
          </a:prstGeom>
          <a:noFill/>
        </p:spPr>
        <p:txBody>
          <a:bodyPr wrap="square">
            <a:spAutoFit/>
          </a:bodyPr>
          <a:lstStyle/>
          <a:p>
            <a:r>
              <a:rPr lang="en-US" sz="1800" dirty="0">
                <a:latin typeface="IBM"/>
              </a:rPr>
              <a:t>Get the source code </a:t>
            </a:r>
            <a:r>
              <a:rPr lang="en-US" dirty="0">
                <a:latin typeface="IBM"/>
              </a:rPr>
              <a:t>of node:  Double click the node and get the source code from specified location. </a:t>
            </a:r>
            <a:endParaRPr lang="en-IN" dirty="0"/>
          </a:p>
        </p:txBody>
      </p:sp>
      <p:pic>
        <p:nvPicPr>
          <p:cNvPr id="5" name="Picture 4">
            <a:extLst>
              <a:ext uri="{FF2B5EF4-FFF2-40B4-BE49-F238E27FC236}">
                <a16:creationId xmlns:a16="http://schemas.microsoft.com/office/drawing/2014/main" id="{99CD5018-CA5B-E6C6-8F81-64129007D61D}"/>
              </a:ext>
            </a:extLst>
          </p:cNvPr>
          <p:cNvPicPr>
            <a:picLocks noChangeAspect="1"/>
          </p:cNvPicPr>
          <p:nvPr/>
        </p:nvPicPr>
        <p:blipFill>
          <a:blip r:embed="rId2"/>
          <a:stretch>
            <a:fillRect/>
          </a:stretch>
        </p:blipFill>
        <p:spPr>
          <a:xfrm>
            <a:off x="1376011" y="1233288"/>
            <a:ext cx="5039428" cy="2848373"/>
          </a:xfrm>
          <a:prstGeom prst="rect">
            <a:avLst/>
          </a:prstGeom>
        </p:spPr>
      </p:pic>
      <p:pic>
        <p:nvPicPr>
          <p:cNvPr id="7" name="Picture 6">
            <a:extLst>
              <a:ext uri="{FF2B5EF4-FFF2-40B4-BE49-F238E27FC236}">
                <a16:creationId xmlns:a16="http://schemas.microsoft.com/office/drawing/2014/main" id="{D0008EFA-B488-3710-E13D-679F22D08FA7}"/>
              </a:ext>
            </a:extLst>
          </p:cNvPr>
          <p:cNvPicPr>
            <a:picLocks noChangeAspect="1"/>
          </p:cNvPicPr>
          <p:nvPr/>
        </p:nvPicPr>
        <p:blipFill>
          <a:blip r:embed="rId3"/>
          <a:stretch>
            <a:fillRect/>
          </a:stretch>
        </p:blipFill>
        <p:spPr>
          <a:xfrm>
            <a:off x="7134225" y="801157"/>
            <a:ext cx="4488407" cy="3712633"/>
          </a:xfrm>
          <a:prstGeom prst="rect">
            <a:avLst/>
          </a:prstGeom>
        </p:spPr>
      </p:pic>
      <p:pic>
        <p:nvPicPr>
          <p:cNvPr id="9" name="Picture 8">
            <a:extLst>
              <a:ext uri="{FF2B5EF4-FFF2-40B4-BE49-F238E27FC236}">
                <a16:creationId xmlns:a16="http://schemas.microsoft.com/office/drawing/2014/main" id="{46E693E8-19F3-66DD-2593-4468D3D7FFC9}"/>
              </a:ext>
            </a:extLst>
          </p:cNvPr>
          <p:cNvPicPr>
            <a:picLocks noChangeAspect="1"/>
          </p:cNvPicPr>
          <p:nvPr/>
        </p:nvPicPr>
        <p:blipFill>
          <a:blip r:embed="rId4"/>
          <a:stretch>
            <a:fillRect/>
          </a:stretch>
        </p:blipFill>
        <p:spPr>
          <a:xfrm>
            <a:off x="7537162" y="4857298"/>
            <a:ext cx="3148164" cy="2000702"/>
          </a:xfrm>
          <a:prstGeom prst="rect">
            <a:avLst/>
          </a:prstGeom>
        </p:spPr>
      </p:pic>
      <p:sp>
        <p:nvSpPr>
          <p:cNvPr id="11" name="TextBox 10">
            <a:extLst>
              <a:ext uri="{FF2B5EF4-FFF2-40B4-BE49-F238E27FC236}">
                <a16:creationId xmlns:a16="http://schemas.microsoft.com/office/drawing/2014/main" id="{C887AF4E-CCE8-4005-BC3E-38D940ABF3D4}"/>
              </a:ext>
            </a:extLst>
          </p:cNvPr>
          <p:cNvSpPr txBox="1"/>
          <p:nvPr/>
        </p:nvSpPr>
        <p:spPr>
          <a:xfrm>
            <a:off x="3417366" y="5624712"/>
            <a:ext cx="6096000" cy="369332"/>
          </a:xfrm>
          <a:prstGeom prst="rect">
            <a:avLst/>
          </a:prstGeom>
          <a:noFill/>
        </p:spPr>
        <p:txBody>
          <a:bodyPr wrap="square">
            <a:spAutoFit/>
          </a:bodyPr>
          <a:lstStyle/>
          <a:p>
            <a:r>
              <a:rPr lang="en-US" dirty="0">
                <a:solidFill>
                  <a:srgbClr val="FF0000"/>
                </a:solidFill>
                <a:latin typeface="IBM"/>
              </a:rPr>
              <a:t>If source code is not available</a:t>
            </a:r>
            <a:endParaRPr lang="en-IN" dirty="0">
              <a:solidFill>
                <a:srgbClr val="FF0000"/>
              </a:solidFill>
            </a:endParaRPr>
          </a:p>
        </p:txBody>
      </p:sp>
      <p:sp>
        <p:nvSpPr>
          <p:cNvPr id="12" name="Arrow: Right 11">
            <a:extLst>
              <a:ext uri="{FF2B5EF4-FFF2-40B4-BE49-F238E27FC236}">
                <a16:creationId xmlns:a16="http://schemas.microsoft.com/office/drawing/2014/main" id="{31A2C876-F25E-43C8-457C-2F0EA5F50855}"/>
              </a:ext>
            </a:extLst>
          </p:cNvPr>
          <p:cNvSpPr/>
          <p:nvPr/>
        </p:nvSpPr>
        <p:spPr>
          <a:xfrm>
            <a:off x="6465366" y="2661662"/>
            <a:ext cx="628650" cy="3143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Arrow: Right 13">
            <a:extLst>
              <a:ext uri="{FF2B5EF4-FFF2-40B4-BE49-F238E27FC236}">
                <a16:creationId xmlns:a16="http://schemas.microsoft.com/office/drawing/2014/main" id="{B58B1E4A-6040-1842-0DAF-B59C1A00D184}"/>
              </a:ext>
            </a:extLst>
          </p:cNvPr>
          <p:cNvSpPr/>
          <p:nvPr/>
        </p:nvSpPr>
        <p:spPr>
          <a:xfrm>
            <a:off x="6465366" y="5672983"/>
            <a:ext cx="628650" cy="3143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2741309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64845B8-15C5-7215-CF96-1DE0950E2DD9}"/>
              </a:ext>
            </a:extLst>
          </p:cNvPr>
          <p:cNvSpPr txBox="1"/>
          <p:nvPr/>
        </p:nvSpPr>
        <p:spPr>
          <a:xfrm>
            <a:off x="1434581" y="361175"/>
            <a:ext cx="6356479" cy="5447645"/>
          </a:xfrm>
          <a:prstGeom prst="rect">
            <a:avLst/>
          </a:prstGeom>
          <a:noFill/>
        </p:spPr>
        <p:txBody>
          <a:bodyPr wrap="square">
            <a:spAutoFit/>
          </a:bodyPr>
          <a:lstStyle/>
          <a:p>
            <a:r>
              <a:rPr lang="en-US" sz="4400" dirty="0">
                <a:latin typeface="IBM"/>
              </a:rPr>
              <a:t>Export Dependencies: As Image, JSON &amp; XML</a:t>
            </a:r>
          </a:p>
          <a:p>
            <a:endParaRPr lang="en-US" sz="4400" dirty="0">
              <a:latin typeface="IBM"/>
            </a:endParaRPr>
          </a:p>
          <a:p>
            <a:pPr marL="285750" indent="-285750">
              <a:buFont typeface="Wingdings" panose="05000000000000000000" pitchFamily="2" charset="2"/>
              <a:buChar char="ü"/>
            </a:pPr>
            <a:r>
              <a:rPr lang="en-US" dirty="0">
                <a:latin typeface="IBM"/>
              </a:rPr>
              <a:t>Get the screenshot of the required job with dependencies. </a:t>
            </a:r>
          </a:p>
          <a:p>
            <a:pPr marL="285750" indent="-285750">
              <a:buFont typeface="Wingdings" panose="05000000000000000000" pitchFamily="2" charset="2"/>
              <a:buChar char="ü"/>
            </a:pPr>
            <a:endParaRPr lang="en-US" dirty="0">
              <a:latin typeface="IBM"/>
            </a:endParaRPr>
          </a:p>
          <a:p>
            <a:pPr marL="285750" indent="-285750">
              <a:buFont typeface="Wingdings" panose="05000000000000000000" pitchFamily="2" charset="2"/>
              <a:buChar char="ü"/>
            </a:pPr>
            <a:endParaRPr lang="en-US" dirty="0">
              <a:latin typeface="IBM"/>
            </a:endParaRPr>
          </a:p>
          <a:p>
            <a:pPr marL="285750" indent="-285750">
              <a:buFont typeface="Wingdings" panose="05000000000000000000" pitchFamily="2" charset="2"/>
              <a:buChar char="ü"/>
            </a:pPr>
            <a:endParaRPr lang="en-US" dirty="0">
              <a:latin typeface="IBM"/>
            </a:endParaRPr>
          </a:p>
          <a:p>
            <a:pPr marL="285750" indent="-285750">
              <a:buFont typeface="Wingdings" panose="05000000000000000000" pitchFamily="2" charset="2"/>
              <a:buChar char="ü"/>
            </a:pPr>
            <a:endParaRPr lang="en-US" dirty="0">
              <a:latin typeface="IBM"/>
            </a:endParaRPr>
          </a:p>
          <a:p>
            <a:pPr marL="285750" indent="-285750">
              <a:buFont typeface="Wingdings" panose="05000000000000000000" pitchFamily="2" charset="2"/>
              <a:buChar char="ü"/>
            </a:pPr>
            <a:endParaRPr lang="en-US" dirty="0">
              <a:latin typeface="IBM"/>
            </a:endParaRPr>
          </a:p>
          <a:p>
            <a:pPr marL="285750" indent="-285750">
              <a:buFont typeface="Wingdings" panose="05000000000000000000" pitchFamily="2" charset="2"/>
              <a:buChar char="ü"/>
            </a:pPr>
            <a:endParaRPr lang="en-US" dirty="0">
              <a:latin typeface="IBM"/>
            </a:endParaRPr>
          </a:p>
          <a:p>
            <a:pPr marL="285750" indent="-285750">
              <a:buFont typeface="Wingdings" panose="05000000000000000000" pitchFamily="2" charset="2"/>
              <a:buChar char="ü"/>
            </a:pPr>
            <a:endParaRPr lang="en-US" dirty="0">
              <a:latin typeface="IBM"/>
            </a:endParaRPr>
          </a:p>
          <a:p>
            <a:pPr marL="285750" indent="-285750">
              <a:buFont typeface="Wingdings" panose="05000000000000000000" pitchFamily="2" charset="2"/>
              <a:buChar char="ü"/>
            </a:pPr>
            <a:r>
              <a:rPr lang="en-US" dirty="0">
                <a:latin typeface="IBM"/>
              </a:rPr>
              <a:t>Export job dependencies as JSON file for exporting to</a:t>
            </a:r>
          </a:p>
          <a:p>
            <a:r>
              <a:rPr lang="en-US" dirty="0">
                <a:latin typeface="IBM"/>
              </a:rPr>
              <a:t>     other tools.</a:t>
            </a:r>
          </a:p>
          <a:p>
            <a:endParaRPr lang="en-US" dirty="0">
              <a:latin typeface="IBM"/>
            </a:endParaRPr>
          </a:p>
          <a:p>
            <a:pPr marL="285750" indent="-285750">
              <a:buFont typeface="Arial" panose="020B0604020202020204" pitchFamily="34" charset="0"/>
              <a:buChar char="•"/>
            </a:pPr>
            <a:endParaRPr lang="en-IN" dirty="0">
              <a:latin typeface="IBM"/>
            </a:endParaRPr>
          </a:p>
        </p:txBody>
      </p:sp>
      <p:sp>
        <p:nvSpPr>
          <p:cNvPr id="10" name="Explosion: 8 Points 9">
            <a:extLst>
              <a:ext uri="{FF2B5EF4-FFF2-40B4-BE49-F238E27FC236}">
                <a16:creationId xmlns:a16="http://schemas.microsoft.com/office/drawing/2014/main" id="{956D3F3E-77B1-EA01-6AC9-D56F67F8FB69}"/>
              </a:ext>
            </a:extLst>
          </p:cNvPr>
          <p:cNvSpPr/>
          <p:nvPr/>
        </p:nvSpPr>
        <p:spPr>
          <a:xfrm>
            <a:off x="2333821" y="2783026"/>
            <a:ext cx="3105150" cy="1291947"/>
          </a:xfrm>
          <a:prstGeom prst="irregularSeal1">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ln w="6600">
                  <a:solidFill>
                    <a:schemeClr val="accent2"/>
                  </a:solidFill>
                  <a:prstDash val="solid"/>
                </a:ln>
                <a:solidFill>
                  <a:srgbClr val="FFFFFF"/>
                </a:solidFill>
                <a:effectLst>
                  <a:outerShdw dist="38100" dir="2700000" algn="tl" rotWithShape="0">
                    <a:schemeClr val="accent2"/>
                  </a:outerShdw>
                </a:effectLst>
                <a:latin typeface="IBM"/>
              </a:rPr>
              <a:t>Image with no background</a:t>
            </a:r>
            <a:endParaRPr lang="en-IN" b="1" dirty="0">
              <a:ln w="6600">
                <a:solidFill>
                  <a:schemeClr val="accent2"/>
                </a:solidFill>
                <a:prstDash val="solid"/>
              </a:ln>
              <a:solidFill>
                <a:srgbClr val="FFFFFF"/>
              </a:solidFill>
              <a:effectLst>
                <a:outerShdw dist="38100" dir="2700000" algn="tl" rotWithShape="0">
                  <a:schemeClr val="accent2"/>
                </a:outerShdw>
              </a:effectLst>
            </a:endParaRPr>
          </a:p>
        </p:txBody>
      </p:sp>
      <p:pic>
        <p:nvPicPr>
          <p:cNvPr id="3" name="Picture 2">
            <a:extLst>
              <a:ext uri="{FF2B5EF4-FFF2-40B4-BE49-F238E27FC236}">
                <a16:creationId xmlns:a16="http://schemas.microsoft.com/office/drawing/2014/main" id="{8E7307B0-7239-811D-B1F1-10168160F5E9}"/>
              </a:ext>
            </a:extLst>
          </p:cNvPr>
          <p:cNvPicPr>
            <a:picLocks noChangeAspect="1"/>
          </p:cNvPicPr>
          <p:nvPr/>
        </p:nvPicPr>
        <p:blipFill>
          <a:blip r:embed="rId2"/>
          <a:stretch>
            <a:fillRect/>
          </a:stretch>
        </p:blipFill>
        <p:spPr>
          <a:xfrm>
            <a:off x="7791060" y="251489"/>
            <a:ext cx="4301329" cy="685896"/>
          </a:xfrm>
          <a:prstGeom prst="rect">
            <a:avLst/>
          </a:prstGeom>
        </p:spPr>
      </p:pic>
      <p:pic>
        <p:nvPicPr>
          <p:cNvPr id="5" name="Picture 4" descr="A diagram of a algorithm&#10;&#10;Description automatically generated">
            <a:extLst>
              <a:ext uri="{FF2B5EF4-FFF2-40B4-BE49-F238E27FC236}">
                <a16:creationId xmlns:a16="http://schemas.microsoft.com/office/drawing/2014/main" id="{172FCACD-B35A-817D-2C8C-C06FF80BD524}"/>
              </a:ext>
            </a:extLst>
          </p:cNvPr>
          <p:cNvPicPr>
            <a:picLocks noChangeAspect="1"/>
          </p:cNvPicPr>
          <p:nvPr/>
        </p:nvPicPr>
        <p:blipFill>
          <a:blip r:embed="rId3"/>
          <a:stretch>
            <a:fillRect/>
          </a:stretch>
        </p:blipFill>
        <p:spPr>
          <a:xfrm>
            <a:off x="6419849" y="1500950"/>
            <a:ext cx="5407880" cy="2263064"/>
          </a:xfrm>
          <a:prstGeom prst="rect">
            <a:avLst/>
          </a:prstGeom>
        </p:spPr>
      </p:pic>
      <p:pic>
        <p:nvPicPr>
          <p:cNvPr id="8" name="Picture 7">
            <a:extLst>
              <a:ext uri="{FF2B5EF4-FFF2-40B4-BE49-F238E27FC236}">
                <a16:creationId xmlns:a16="http://schemas.microsoft.com/office/drawing/2014/main" id="{472327C9-3583-EEB0-94B9-47B464332C1B}"/>
              </a:ext>
            </a:extLst>
          </p:cNvPr>
          <p:cNvPicPr>
            <a:picLocks noChangeAspect="1"/>
          </p:cNvPicPr>
          <p:nvPr/>
        </p:nvPicPr>
        <p:blipFill>
          <a:blip r:embed="rId4"/>
          <a:stretch>
            <a:fillRect/>
          </a:stretch>
        </p:blipFill>
        <p:spPr>
          <a:xfrm>
            <a:off x="6781800" y="4139358"/>
            <a:ext cx="5219700" cy="2467153"/>
          </a:xfrm>
          <a:prstGeom prst="rect">
            <a:avLst/>
          </a:prstGeom>
        </p:spPr>
      </p:pic>
    </p:spTree>
    <p:extLst>
      <p:ext uri="{BB962C8B-B14F-4D97-AF65-F5344CB8AC3E}">
        <p14:creationId xmlns:p14="http://schemas.microsoft.com/office/powerpoint/2010/main" val="32567334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A6BC8C0-28B1-288D-856B-F583D5F311B0}"/>
              </a:ext>
            </a:extLst>
          </p:cNvPr>
          <p:cNvPicPr>
            <a:picLocks noChangeAspect="1"/>
          </p:cNvPicPr>
          <p:nvPr/>
        </p:nvPicPr>
        <p:blipFill>
          <a:blip r:embed="rId2"/>
          <a:stretch>
            <a:fillRect/>
          </a:stretch>
        </p:blipFill>
        <p:spPr>
          <a:xfrm>
            <a:off x="5111828" y="66162"/>
            <a:ext cx="2333951" cy="2162477"/>
          </a:xfrm>
          <a:prstGeom prst="rect">
            <a:avLst/>
          </a:prstGeom>
        </p:spPr>
      </p:pic>
      <p:sp>
        <p:nvSpPr>
          <p:cNvPr id="5" name="TextBox 4">
            <a:extLst>
              <a:ext uri="{FF2B5EF4-FFF2-40B4-BE49-F238E27FC236}">
                <a16:creationId xmlns:a16="http://schemas.microsoft.com/office/drawing/2014/main" id="{19F78872-0074-14AF-4A6E-A6C3D382BC36}"/>
              </a:ext>
            </a:extLst>
          </p:cNvPr>
          <p:cNvSpPr txBox="1"/>
          <p:nvPr/>
        </p:nvSpPr>
        <p:spPr>
          <a:xfrm>
            <a:off x="1228337" y="188559"/>
            <a:ext cx="6097554" cy="769441"/>
          </a:xfrm>
          <a:prstGeom prst="rect">
            <a:avLst/>
          </a:prstGeom>
          <a:noFill/>
        </p:spPr>
        <p:txBody>
          <a:bodyPr wrap="square">
            <a:spAutoFit/>
          </a:bodyPr>
          <a:lstStyle/>
          <a:p>
            <a:r>
              <a:rPr lang="en-US" sz="4400" dirty="0">
                <a:latin typeface="IBM"/>
              </a:rPr>
              <a:t>Explore Path</a:t>
            </a:r>
            <a:endParaRPr lang="en-IN" sz="4400" dirty="0"/>
          </a:p>
        </p:txBody>
      </p:sp>
      <p:pic>
        <p:nvPicPr>
          <p:cNvPr id="7" name="Picture 6">
            <a:extLst>
              <a:ext uri="{FF2B5EF4-FFF2-40B4-BE49-F238E27FC236}">
                <a16:creationId xmlns:a16="http://schemas.microsoft.com/office/drawing/2014/main" id="{31BC4015-DBD4-F923-F88F-8D4371A1D9FA}"/>
              </a:ext>
            </a:extLst>
          </p:cNvPr>
          <p:cNvPicPr>
            <a:picLocks noChangeAspect="1"/>
          </p:cNvPicPr>
          <p:nvPr/>
        </p:nvPicPr>
        <p:blipFill>
          <a:blip r:embed="rId3"/>
          <a:stretch>
            <a:fillRect/>
          </a:stretch>
        </p:blipFill>
        <p:spPr>
          <a:xfrm>
            <a:off x="972846" y="1138976"/>
            <a:ext cx="4138982" cy="2833462"/>
          </a:xfrm>
          <a:prstGeom prst="rect">
            <a:avLst/>
          </a:prstGeom>
        </p:spPr>
      </p:pic>
      <p:pic>
        <p:nvPicPr>
          <p:cNvPr id="9" name="Picture 8">
            <a:extLst>
              <a:ext uri="{FF2B5EF4-FFF2-40B4-BE49-F238E27FC236}">
                <a16:creationId xmlns:a16="http://schemas.microsoft.com/office/drawing/2014/main" id="{95F73AC5-41FD-9448-BA20-90ED58F20BC2}"/>
              </a:ext>
            </a:extLst>
          </p:cNvPr>
          <p:cNvPicPr>
            <a:picLocks noChangeAspect="1"/>
          </p:cNvPicPr>
          <p:nvPr/>
        </p:nvPicPr>
        <p:blipFill>
          <a:blip r:embed="rId4"/>
          <a:stretch>
            <a:fillRect/>
          </a:stretch>
        </p:blipFill>
        <p:spPr>
          <a:xfrm>
            <a:off x="972846" y="3972438"/>
            <a:ext cx="4138982" cy="2819400"/>
          </a:xfrm>
          <a:prstGeom prst="rect">
            <a:avLst/>
          </a:prstGeom>
        </p:spPr>
      </p:pic>
      <p:pic>
        <p:nvPicPr>
          <p:cNvPr id="11" name="Picture 10">
            <a:extLst>
              <a:ext uri="{FF2B5EF4-FFF2-40B4-BE49-F238E27FC236}">
                <a16:creationId xmlns:a16="http://schemas.microsoft.com/office/drawing/2014/main" id="{4B20FB45-8EA8-797E-FAF0-D7718F62890C}"/>
              </a:ext>
            </a:extLst>
          </p:cNvPr>
          <p:cNvPicPr>
            <a:picLocks noChangeAspect="1"/>
          </p:cNvPicPr>
          <p:nvPr/>
        </p:nvPicPr>
        <p:blipFill>
          <a:blip r:embed="rId5"/>
          <a:stretch>
            <a:fillRect/>
          </a:stretch>
        </p:blipFill>
        <p:spPr>
          <a:xfrm>
            <a:off x="7573600" y="3901000"/>
            <a:ext cx="4567016" cy="2962275"/>
          </a:xfrm>
          <a:prstGeom prst="rect">
            <a:avLst/>
          </a:prstGeom>
        </p:spPr>
      </p:pic>
      <p:pic>
        <p:nvPicPr>
          <p:cNvPr id="13" name="Picture 12">
            <a:extLst>
              <a:ext uri="{FF2B5EF4-FFF2-40B4-BE49-F238E27FC236}">
                <a16:creationId xmlns:a16="http://schemas.microsoft.com/office/drawing/2014/main" id="{64CBBE28-9C9F-F641-F819-3BE711171A64}"/>
              </a:ext>
            </a:extLst>
          </p:cNvPr>
          <p:cNvPicPr>
            <a:picLocks noChangeAspect="1"/>
          </p:cNvPicPr>
          <p:nvPr/>
        </p:nvPicPr>
        <p:blipFill>
          <a:blip r:embed="rId6"/>
          <a:stretch>
            <a:fillRect/>
          </a:stretch>
        </p:blipFill>
        <p:spPr>
          <a:xfrm>
            <a:off x="7573600" y="801879"/>
            <a:ext cx="4502804" cy="2991751"/>
          </a:xfrm>
          <a:prstGeom prst="rect">
            <a:avLst/>
          </a:prstGeom>
        </p:spPr>
      </p:pic>
    </p:spTree>
    <p:extLst>
      <p:ext uri="{BB962C8B-B14F-4D97-AF65-F5344CB8AC3E}">
        <p14:creationId xmlns:p14="http://schemas.microsoft.com/office/powerpoint/2010/main" val="35376747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73ED908-02BF-774C-13D5-51060F1A2E55}"/>
              </a:ext>
            </a:extLst>
          </p:cNvPr>
          <p:cNvPicPr>
            <a:picLocks noChangeAspect="1"/>
          </p:cNvPicPr>
          <p:nvPr/>
        </p:nvPicPr>
        <p:blipFill>
          <a:blip r:embed="rId2"/>
          <a:stretch>
            <a:fillRect/>
          </a:stretch>
        </p:blipFill>
        <p:spPr>
          <a:xfrm>
            <a:off x="6450896" y="4197234"/>
            <a:ext cx="2895600" cy="1999984"/>
          </a:xfrm>
          <a:prstGeom prst="rect">
            <a:avLst/>
          </a:prstGeom>
        </p:spPr>
      </p:pic>
      <p:sp>
        <p:nvSpPr>
          <p:cNvPr id="5" name="TextBox 4">
            <a:extLst>
              <a:ext uri="{FF2B5EF4-FFF2-40B4-BE49-F238E27FC236}">
                <a16:creationId xmlns:a16="http://schemas.microsoft.com/office/drawing/2014/main" id="{1D013D21-5DCF-F767-4B73-1C68B89A991D}"/>
              </a:ext>
            </a:extLst>
          </p:cNvPr>
          <p:cNvSpPr txBox="1"/>
          <p:nvPr/>
        </p:nvSpPr>
        <p:spPr>
          <a:xfrm>
            <a:off x="948611" y="13159"/>
            <a:ext cx="11196123" cy="600164"/>
          </a:xfrm>
          <a:prstGeom prst="rect">
            <a:avLst/>
          </a:prstGeom>
          <a:noFill/>
        </p:spPr>
        <p:txBody>
          <a:bodyPr wrap="square">
            <a:spAutoFit/>
          </a:bodyPr>
          <a:lstStyle/>
          <a:p>
            <a:r>
              <a:rPr lang="en-US" sz="3300" b="1" dirty="0">
                <a:latin typeface="IBM"/>
              </a:rPr>
              <a:t>Get Details </a:t>
            </a:r>
            <a:r>
              <a:rPr lang="en-US" sz="3300" dirty="0">
                <a:latin typeface="IBM"/>
              </a:rPr>
              <a:t>: Job, Level , Run Frequency, Predecessor, Successor </a:t>
            </a:r>
            <a:endParaRPr lang="en-IN" sz="3300" dirty="0"/>
          </a:p>
        </p:txBody>
      </p:sp>
      <p:pic>
        <p:nvPicPr>
          <p:cNvPr id="7" name="Picture 6">
            <a:extLst>
              <a:ext uri="{FF2B5EF4-FFF2-40B4-BE49-F238E27FC236}">
                <a16:creationId xmlns:a16="http://schemas.microsoft.com/office/drawing/2014/main" id="{86E43F65-4716-A9FF-8F31-B1E551EA0730}"/>
              </a:ext>
            </a:extLst>
          </p:cNvPr>
          <p:cNvPicPr>
            <a:picLocks noChangeAspect="1"/>
          </p:cNvPicPr>
          <p:nvPr/>
        </p:nvPicPr>
        <p:blipFill>
          <a:blip r:embed="rId3"/>
          <a:stretch>
            <a:fillRect/>
          </a:stretch>
        </p:blipFill>
        <p:spPr>
          <a:xfrm>
            <a:off x="1037002" y="753813"/>
            <a:ext cx="4954842" cy="2629285"/>
          </a:xfrm>
          <a:prstGeom prst="rect">
            <a:avLst/>
          </a:prstGeom>
        </p:spPr>
      </p:pic>
      <p:pic>
        <p:nvPicPr>
          <p:cNvPr id="9" name="Picture 8">
            <a:extLst>
              <a:ext uri="{FF2B5EF4-FFF2-40B4-BE49-F238E27FC236}">
                <a16:creationId xmlns:a16="http://schemas.microsoft.com/office/drawing/2014/main" id="{415ABE52-2F7B-6281-8BAE-F71DCA213FA9}"/>
              </a:ext>
            </a:extLst>
          </p:cNvPr>
          <p:cNvPicPr>
            <a:picLocks noChangeAspect="1"/>
          </p:cNvPicPr>
          <p:nvPr/>
        </p:nvPicPr>
        <p:blipFill>
          <a:blip r:embed="rId4"/>
          <a:stretch>
            <a:fillRect/>
          </a:stretch>
        </p:blipFill>
        <p:spPr>
          <a:xfrm>
            <a:off x="1136889" y="4197234"/>
            <a:ext cx="4567557" cy="2476892"/>
          </a:xfrm>
          <a:prstGeom prst="rect">
            <a:avLst/>
          </a:prstGeom>
        </p:spPr>
      </p:pic>
      <p:sp>
        <p:nvSpPr>
          <p:cNvPr id="10" name="Arrow: Right 9">
            <a:extLst>
              <a:ext uri="{FF2B5EF4-FFF2-40B4-BE49-F238E27FC236}">
                <a16:creationId xmlns:a16="http://schemas.microsoft.com/office/drawing/2014/main" id="{0D656BBD-4D42-4FF5-7632-07AB8DE4EC9F}"/>
              </a:ext>
            </a:extLst>
          </p:cNvPr>
          <p:cNvSpPr/>
          <p:nvPr/>
        </p:nvSpPr>
        <p:spPr>
          <a:xfrm>
            <a:off x="9719721" y="4882901"/>
            <a:ext cx="628650" cy="3143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2" name="Picture 11">
            <a:extLst>
              <a:ext uri="{FF2B5EF4-FFF2-40B4-BE49-F238E27FC236}">
                <a16:creationId xmlns:a16="http://schemas.microsoft.com/office/drawing/2014/main" id="{78B8CFC5-7E98-5E73-1F8D-D4F06F164C80}"/>
              </a:ext>
            </a:extLst>
          </p:cNvPr>
          <p:cNvPicPr>
            <a:picLocks noChangeAspect="1"/>
          </p:cNvPicPr>
          <p:nvPr/>
        </p:nvPicPr>
        <p:blipFill>
          <a:blip r:embed="rId5"/>
          <a:stretch>
            <a:fillRect/>
          </a:stretch>
        </p:blipFill>
        <p:spPr>
          <a:xfrm>
            <a:off x="6309000" y="799714"/>
            <a:ext cx="5835735" cy="2598999"/>
          </a:xfrm>
          <a:prstGeom prst="rect">
            <a:avLst/>
          </a:prstGeom>
        </p:spPr>
      </p:pic>
      <p:sp>
        <p:nvSpPr>
          <p:cNvPr id="13" name="Arrow: Right 12">
            <a:extLst>
              <a:ext uri="{FF2B5EF4-FFF2-40B4-BE49-F238E27FC236}">
                <a16:creationId xmlns:a16="http://schemas.microsoft.com/office/drawing/2014/main" id="{30F0E07E-7FAF-BB79-E57C-FAB77639360C}"/>
              </a:ext>
            </a:extLst>
          </p:cNvPr>
          <p:cNvSpPr/>
          <p:nvPr/>
        </p:nvSpPr>
        <p:spPr>
          <a:xfrm rot="5400000">
            <a:off x="3357260" y="3590583"/>
            <a:ext cx="628650" cy="3143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Arrow: Right 13">
            <a:extLst>
              <a:ext uri="{FF2B5EF4-FFF2-40B4-BE49-F238E27FC236}">
                <a16:creationId xmlns:a16="http://schemas.microsoft.com/office/drawing/2014/main" id="{70D3C827-42DB-5A61-77A7-81F784D13A38}"/>
              </a:ext>
            </a:extLst>
          </p:cNvPr>
          <p:cNvSpPr/>
          <p:nvPr/>
        </p:nvSpPr>
        <p:spPr>
          <a:xfrm>
            <a:off x="5763346" y="4882901"/>
            <a:ext cx="628650" cy="3143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Arrow: Right 16">
            <a:extLst>
              <a:ext uri="{FF2B5EF4-FFF2-40B4-BE49-F238E27FC236}">
                <a16:creationId xmlns:a16="http://schemas.microsoft.com/office/drawing/2014/main" id="{FA73B387-7FBC-AEBD-1B82-4ECE4C16A6B3}"/>
              </a:ext>
            </a:extLst>
          </p:cNvPr>
          <p:cNvSpPr/>
          <p:nvPr/>
        </p:nvSpPr>
        <p:spPr>
          <a:xfrm>
            <a:off x="10552327" y="4882900"/>
            <a:ext cx="628650" cy="3143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Arrow: Right 17">
            <a:extLst>
              <a:ext uri="{FF2B5EF4-FFF2-40B4-BE49-F238E27FC236}">
                <a16:creationId xmlns:a16="http://schemas.microsoft.com/office/drawing/2014/main" id="{05FF3626-AA6F-CE7B-49CE-7E668AAA44C2}"/>
              </a:ext>
            </a:extLst>
          </p:cNvPr>
          <p:cNvSpPr/>
          <p:nvPr/>
        </p:nvSpPr>
        <p:spPr>
          <a:xfrm rot="16200000">
            <a:off x="10709489" y="3819211"/>
            <a:ext cx="628650" cy="3143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0311221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AF93126-7559-C2DF-5C48-D5B281BDC7BF}"/>
              </a:ext>
            </a:extLst>
          </p:cNvPr>
          <p:cNvPicPr>
            <a:picLocks noChangeAspect="1"/>
          </p:cNvPicPr>
          <p:nvPr/>
        </p:nvPicPr>
        <p:blipFill>
          <a:blip r:embed="rId2"/>
          <a:stretch>
            <a:fillRect/>
          </a:stretch>
        </p:blipFill>
        <p:spPr>
          <a:xfrm>
            <a:off x="1007615" y="1524000"/>
            <a:ext cx="5088385" cy="5200873"/>
          </a:xfrm>
          <a:prstGeom prst="rect">
            <a:avLst/>
          </a:prstGeom>
        </p:spPr>
      </p:pic>
      <p:pic>
        <p:nvPicPr>
          <p:cNvPr id="5" name="Picture 4">
            <a:extLst>
              <a:ext uri="{FF2B5EF4-FFF2-40B4-BE49-F238E27FC236}">
                <a16:creationId xmlns:a16="http://schemas.microsoft.com/office/drawing/2014/main" id="{11C34A9F-A410-0D7E-BFFB-5236680B8A29}"/>
              </a:ext>
            </a:extLst>
          </p:cNvPr>
          <p:cNvPicPr>
            <a:picLocks noChangeAspect="1"/>
          </p:cNvPicPr>
          <p:nvPr/>
        </p:nvPicPr>
        <p:blipFill>
          <a:blip r:embed="rId3"/>
          <a:stretch>
            <a:fillRect/>
          </a:stretch>
        </p:blipFill>
        <p:spPr>
          <a:xfrm>
            <a:off x="7047455" y="1524000"/>
            <a:ext cx="4973583" cy="5057662"/>
          </a:xfrm>
          <a:prstGeom prst="rect">
            <a:avLst/>
          </a:prstGeom>
        </p:spPr>
      </p:pic>
      <p:cxnSp>
        <p:nvCxnSpPr>
          <p:cNvPr id="7" name="Straight Arrow Connector 6">
            <a:extLst>
              <a:ext uri="{FF2B5EF4-FFF2-40B4-BE49-F238E27FC236}">
                <a16:creationId xmlns:a16="http://schemas.microsoft.com/office/drawing/2014/main" id="{02690340-FB64-7B2C-D3E5-FC2305F88B00}"/>
              </a:ext>
            </a:extLst>
          </p:cNvPr>
          <p:cNvCxnSpPr>
            <a:cxnSpLocks/>
          </p:cNvCxnSpPr>
          <p:nvPr/>
        </p:nvCxnSpPr>
        <p:spPr>
          <a:xfrm>
            <a:off x="6362505" y="918677"/>
            <a:ext cx="4821880" cy="11028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A15AA9C9-74DC-0F93-8F5D-8245F967A06A}"/>
              </a:ext>
            </a:extLst>
          </p:cNvPr>
          <p:cNvCxnSpPr>
            <a:cxnSpLocks/>
          </p:cNvCxnSpPr>
          <p:nvPr/>
        </p:nvCxnSpPr>
        <p:spPr>
          <a:xfrm>
            <a:off x="6362505" y="918677"/>
            <a:ext cx="1297928" cy="18898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4FAE5280-D3C4-A465-18ED-C43259EBDDBA}"/>
              </a:ext>
            </a:extLst>
          </p:cNvPr>
          <p:cNvCxnSpPr>
            <a:cxnSpLocks/>
          </p:cNvCxnSpPr>
          <p:nvPr/>
        </p:nvCxnSpPr>
        <p:spPr>
          <a:xfrm>
            <a:off x="6362505" y="875329"/>
            <a:ext cx="1932409" cy="3827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067C61C5-136B-64C3-0C94-E00D90486F70}"/>
              </a:ext>
            </a:extLst>
          </p:cNvPr>
          <p:cNvCxnSpPr>
            <a:cxnSpLocks/>
          </p:cNvCxnSpPr>
          <p:nvPr/>
        </p:nvCxnSpPr>
        <p:spPr>
          <a:xfrm>
            <a:off x="6362505" y="918677"/>
            <a:ext cx="1213952" cy="50610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Arrow: Right 16">
            <a:extLst>
              <a:ext uri="{FF2B5EF4-FFF2-40B4-BE49-F238E27FC236}">
                <a16:creationId xmlns:a16="http://schemas.microsoft.com/office/drawing/2014/main" id="{6E39B8BF-5EA2-3454-7F07-3A3ABAD20EC2}"/>
              </a:ext>
            </a:extLst>
          </p:cNvPr>
          <p:cNvSpPr/>
          <p:nvPr/>
        </p:nvSpPr>
        <p:spPr>
          <a:xfrm>
            <a:off x="6299743" y="3967273"/>
            <a:ext cx="628650" cy="3143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TextBox 20">
            <a:extLst>
              <a:ext uri="{FF2B5EF4-FFF2-40B4-BE49-F238E27FC236}">
                <a16:creationId xmlns:a16="http://schemas.microsoft.com/office/drawing/2014/main" id="{E4FA174D-C32C-82B1-A61F-DA5CAA472AF0}"/>
              </a:ext>
            </a:extLst>
          </p:cNvPr>
          <p:cNvSpPr txBox="1"/>
          <p:nvPr/>
        </p:nvSpPr>
        <p:spPr>
          <a:xfrm>
            <a:off x="1009195" y="343005"/>
            <a:ext cx="3861385" cy="369332"/>
          </a:xfrm>
          <a:prstGeom prst="rect">
            <a:avLst/>
          </a:prstGeom>
          <a:noFill/>
        </p:spPr>
        <p:txBody>
          <a:bodyPr wrap="square">
            <a:spAutoFit/>
          </a:bodyPr>
          <a:lstStyle/>
          <a:p>
            <a:r>
              <a:rPr lang="en-US" sz="1800" dirty="0">
                <a:latin typeface="IBM"/>
              </a:rPr>
              <a:t>Highlight Dependency at specific level</a:t>
            </a:r>
            <a:endParaRPr lang="en-IN" dirty="0"/>
          </a:p>
        </p:txBody>
      </p:sp>
      <p:sp>
        <p:nvSpPr>
          <p:cNvPr id="22" name="TextBox 21">
            <a:extLst>
              <a:ext uri="{FF2B5EF4-FFF2-40B4-BE49-F238E27FC236}">
                <a16:creationId xmlns:a16="http://schemas.microsoft.com/office/drawing/2014/main" id="{0CD59959-5F92-D4EB-F1B5-76322A68F520}"/>
              </a:ext>
            </a:extLst>
          </p:cNvPr>
          <p:cNvSpPr txBox="1"/>
          <p:nvPr/>
        </p:nvSpPr>
        <p:spPr>
          <a:xfrm>
            <a:off x="6045095" y="666087"/>
            <a:ext cx="839755" cy="369332"/>
          </a:xfrm>
          <a:prstGeom prst="rect">
            <a:avLst/>
          </a:prstGeom>
          <a:noFill/>
        </p:spPr>
        <p:txBody>
          <a:bodyPr wrap="square">
            <a:spAutoFit/>
          </a:bodyPr>
          <a:lstStyle/>
          <a:p>
            <a:r>
              <a:rPr lang="en-US" sz="1800" dirty="0">
                <a:latin typeface="IBM"/>
              </a:rPr>
              <a:t>Level 0</a:t>
            </a:r>
            <a:endParaRPr lang="en-IN" dirty="0"/>
          </a:p>
        </p:txBody>
      </p:sp>
    </p:spTree>
    <p:extLst>
      <p:ext uri="{BB962C8B-B14F-4D97-AF65-F5344CB8AC3E}">
        <p14:creationId xmlns:p14="http://schemas.microsoft.com/office/powerpoint/2010/main" val="13559068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FC29764-76BE-78FE-DCB1-2A1ED0D41BE6}"/>
              </a:ext>
            </a:extLst>
          </p:cNvPr>
          <p:cNvSpPr txBox="1"/>
          <p:nvPr/>
        </p:nvSpPr>
        <p:spPr>
          <a:xfrm>
            <a:off x="1182656" y="342513"/>
            <a:ext cx="6097554" cy="369332"/>
          </a:xfrm>
          <a:prstGeom prst="rect">
            <a:avLst/>
          </a:prstGeom>
          <a:noFill/>
        </p:spPr>
        <p:txBody>
          <a:bodyPr wrap="square">
            <a:spAutoFit/>
          </a:bodyPr>
          <a:lstStyle/>
          <a:p>
            <a:r>
              <a:rPr lang="en-US" dirty="0">
                <a:latin typeface="IBM"/>
              </a:rPr>
              <a:t>Filter by run frequency</a:t>
            </a:r>
            <a:endParaRPr lang="en-IN" dirty="0"/>
          </a:p>
        </p:txBody>
      </p:sp>
      <p:pic>
        <p:nvPicPr>
          <p:cNvPr id="5" name="Picture 4">
            <a:extLst>
              <a:ext uri="{FF2B5EF4-FFF2-40B4-BE49-F238E27FC236}">
                <a16:creationId xmlns:a16="http://schemas.microsoft.com/office/drawing/2014/main" id="{D8AAEE5B-6326-3F98-9D98-3E47737ABDB1}"/>
              </a:ext>
            </a:extLst>
          </p:cNvPr>
          <p:cNvPicPr>
            <a:picLocks noChangeAspect="1"/>
          </p:cNvPicPr>
          <p:nvPr/>
        </p:nvPicPr>
        <p:blipFill>
          <a:blip r:embed="rId2"/>
          <a:stretch>
            <a:fillRect/>
          </a:stretch>
        </p:blipFill>
        <p:spPr>
          <a:xfrm>
            <a:off x="3676650" y="1"/>
            <a:ext cx="8201025" cy="3940820"/>
          </a:xfrm>
          <a:prstGeom prst="rect">
            <a:avLst/>
          </a:prstGeom>
        </p:spPr>
      </p:pic>
      <p:pic>
        <p:nvPicPr>
          <p:cNvPr id="7" name="Picture 6">
            <a:extLst>
              <a:ext uri="{FF2B5EF4-FFF2-40B4-BE49-F238E27FC236}">
                <a16:creationId xmlns:a16="http://schemas.microsoft.com/office/drawing/2014/main" id="{673A2451-9F0B-2105-25CD-6B8DF3F38372}"/>
              </a:ext>
            </a:extLst>
          </p:cNvPr>
          <p:cNvPicPr>
            <a:picLocks noChangeAspect="1"/>
          </p:cNvPicPr>
          <p:nvPr/>
        </p:nvPicPr>
        <p:blipFill>
          <a:blip r:embed="rId3"/>
          <a:stretch>
            <a:fillRect/>
          </a:stretch>
        </p:blipFill>
        <p:spPr>
          <a:xfrm>
            <a:off x="850302" y="4011081"/>
            <a:ext cx="2826348" cy="2719626"/>
          </a:xfrm>
          <a:prstGeom prst="rect">
            <a:avLst/>
          </a:prstGeom>
        </p:spPr>
      </p:pic>
      <p:pic>
        <p:nvPicPr>
          <p:cNvPr id="9" name="Picture 8">
            <a:extLst>
              <a:ext uri="{FF2B5EF4-FFF2-40B4-BE49-F238E27FC236}">
                <a16:creationId xmlns:a16="http://schemas.microsoft.com/office/drawing/2014/main" id="{979B6D41-AAEB-5151-6624-A91115BD41D3}"/>
              </a:ext>
            </a:extLst>
          </p:cNvPr>
          <p:cNvPicPr>
            <a:picLocks noChangeAspect="1"/>
          </p:cNvPicPr>
          <p:nvPr/>
        </p:nvPicPr>
        <p:blipFill>
          <a:blip r:embed="rId4"/>
          <a:stretch>
            <a:fillRect/>
          </a:stretch>
        </p:blipFill>
        <p:spPr>
          <a:xfrm>
            <a:off x="3743325" y="4011081"/>
            <a:ext cx="2699806" cy="2740925"/>
          </a:xfrm>
          <a:prstGeom prst="rect">
            <a:avLst/>
          </a:prstGeom>
        </p:spPr>
      </p:pic>
      <p:pic>
        <p:nvPicPr>
          <p:cNvPr id="11" name="Picture 10">
            <a:extLst>
              <a:ext uri="{FF2B5EF4-FFF2-40B4-BE49-F238E27FC236}">
                <a16:creationId xmlns:a16="http://schemas.microsoft.com/office/drawing/2014/main" id="{555AEBC5-4D5A-C43C-5EEA-663B40FBE24F}"/>
              </a:ext>
            </a:extLst>
          </p:cNvPr>
          <p:cNvPicPr>
            <a:picLocks noChangeAspect="1"/>
          </p:cNvPicPr>
          <p:nvPr/>
        </p:nvPicPr>
        <p:blipFill>
          <a:blip r:embed="rId5"/>
          <a:stretch>
            <a:fillRect/>
          </a:stretch>
        </p:blipFill>
        <p:spPr>
          <a:xfrm>
            <a:off x="6589786" y="4011081"/>
            <a:ext cx="2699806" cy="2740925"/>
          </a:xfrm>
          <a:prstGeom prst="rect">
            <a:avLst/>
          </a:prstGeom>
        </p:spPr>
      </p:pic>
      <p:pic>
        <p:nvPicPr>
          <p:cNvPr id="13" name="Picture 12">
            <a:extLst>
              <a:ext uri="{FF2B5EF4-FFF2-40B4-BE49-F238E27FC236}">
                <a16:creationId xmlns:a16="http://schemas.microsoft.com/office/drawing/2014/main" id="{8EFA04AE-E589-6B53-6743-9E8B812A67A6}"/>
              </a:ext>
            </a:extLst>
          </p:cNvPr>
          <p:cNvPicPr>
            <a:picLocks noChangeAspect="1"/>
          </p:cNvPicPr>
          <p:nvPr/>
        </p:nvPicPr>
        <p:blipFill>
          <a:blip r:embed="rId6"/>
          <a:stretch>
            <a:fillRect/>
          </a:stretch>
        </p:blipFill>
        <p:spPr>
          <a:xfrm>
            <a:off x="9412591" y="3946237"/>
            <a:ext cx="2699806" cy="2870611"/>
          </a:xfrm>
          <a:prstGeom prst="rect">
            <a:avLst/>
          </a:prstGeom>
        </p:spPr>
      </p:pic>
    </p:spTree>
    <p:extLst>
      <p:ext uri="{BB962C8B-B14F-4D97-AF65-F5344CB8AC3E}">
        <p14:creationId xmlns:p14="http://schemas.microsoft.com/office/powerpoint/2010/main" val="22717023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E5641-66EC-7D6C-28A2-FED7AC91C171}"/>
              </a:ext>
            </a:extLst>
          </p:cNvPr>
          <p:cNvSpPr>
            <a:spLocks noGrp="1"/>
          </p:cNvSpPr>
          <p:nvPr>
            <p:ph type="title"/>
          </p:nvPr>
        </p:nvSpPr>
        <p:spPr/>
        <p:txBody>
          <a:bodyPr/>
          <a:lstStyle/>
          <a:p>
            <a:r>
              <a:rPr lang="en-US" dirty="0">
                <a:latin typeface="IBM"/>
              </a:rPr>
              <a:t>Conclusion and Key Takeaways</a:t>
            </a:r>
            <a:endParaRPr lang="en-IN" dirty="0">
              <a:latin typeface="IBM"/>
            </a:endParaRPr>
          </a:p>
        </p:txBody>
      </p:sp>
      <p:sp>
        <p:nvSpPr>
          <p:cNvPr id="3" name="Content Placeholder 2">
            <a:extLst>
              <a:ext uri="{FF2B5EF4-FFF2-40B4-BE49-F238E27FC236}">
                <a16:creationId xmlns:a16="http://schemas.microsoft.com/office/drawing/2014/main" id="{3D137984-4EB5-D96F-A12B-ACFC1DA88B49}"/>
              </a:ext>
            </a:extLst>
          </p:cNvPr>
          <p:cNvSpPr>
            <a:spLocks noGrp="1"/>
          </p:cNvSpPr>
          <p:nvPr>
            <p:ph idx="1"/>
          </p:nvPr>
        </p:nvSpPr>
        <p:spPr>
          <a:xfrm>
            <a:off x="1371600" y="2286000"/>
            <a:ext cx="9843796" cy="3581400"/>
          </a:xfrm>
        </p:spPr>
        <p:txBody>
          <a:bodyPr>
            <a:normAutofit/>
          </a:bodyPr>
          <a:lstStyle/>
          <a:p>
            <a:pPr marL="0" indent="0">
              <a:buNone/>
            </a:pPr>
            <a:r>
              <a:rPr lang="en-US" sz="1800" dirty="0">
                <a:latin typeface="IBM"/>
              </a:rPr>
              <a:t>Implementing visualization techniques can lead to numerous benefits, including improved decision-making. In conclusion, enhancing productivity through job flow visualization is not just beneficial but essential in today’s fast paced work environment. </a:t>
            </a:r>
            <a:endParaRPr lang="en-IN" sz="1800" dirty="0">
              <a:latin typeface="IBM"/>
            </a:endParaRPr>
          </a:p>
        </p:txBody>
      </p:sp>
    </p:spTree>
    <p:extLst>
      <p:ext uri="{BB962C8B-B14F-4D97-AF65-F5344CB8AC3E}">
        <p14:creationId xmlns:p14="http://schemas.microsoft.com/office/powerpoint/2010/main" val="5288913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FA20FB6-F482-7AB5-67C9-A9F2CD3108FA}"/>
              </a:ext>
            </a:extLst>
          </p:cNvPr>
          <p:cNvSpPr txBox="1"/>
          <p:nvPr/>
        </p:nvSpPr>
        <p:spPr>
          <a:xfrm>
            <a:off x="3226060" y="2199306"/>
            <a:ext cx="6097554" cy="2185214"/>
          </a:xfrm>
          <a:prstGeom prst="rect">
            <a:avLst/>
          </a:prstGeom>
          <a:noFill/>
        </p:spPr>
        <p:txBody>
          <a:bodyPr wrap="square">
            <a:spAutoFit/>
          </a:bodyPr>
          <a:lstStyle/>
          <a:p>
            <a:r>
              <a:rPr lang="en-IN" sz="9600" dirty="0"/>
              <a:t>Thanks!</a:t>
            </a:r>
          </a:p>
          <a:p>
            <a:r>
              <a:rPr lang="en-US" sz="2000" dirty="0"/>
              <a:t>Do you have any questions? </a:t>
            </a:r>
          </a:p>
          <a:p>
            <a:r>
              <a:rPr lang="en-US" sz="2000" dirty="0"/>
              <a:t>Nitin Tewari</a:t>
            </a:r>
            <a:endParaRPr lang="en-IN" sz="2000" dirty="0"/>
          </a:p>
        </p:txBody>
      </p:sp>
      <p:sp>
        <p:nvSpPr>
          <p:cNvPr id="4" name="TextBox 3">
            <a:extLst>
              <a:ext uri="{FF2B5EF4-FFF2-40B4-BE49-F238E27FC236}">
                <a16:creationId xmlns:a16="http://schemas.microsoft.com/office/drawing/2014/main" id="{537827C9-3C51-BD36-FABE-C7FB3E421A5B}"/>
              </a:ext>
            </a:extLst>
          </p:cNvPr>
          <p:cNvSpPr txBox="1"/>
          <p:nvPr/>
        </p:nvSpPr>
        <p:spPr>
          <a:xfrm>
            <a:off x="2283668" y="1256914"/>
            <a:ext cx="6097554" cy="369332"/>
          </a:xfrm>
          <a:prstGeom prst="rect">
            <a:avLst/>
          </a:prstGeom>
          <a:noFill/>
        </p:spPr>
        <p:txBody>
          <a:bodyPr wrap="square">
            <a:spAutoFit/>
          </a:bodyPr>
          <a:lstStyle/>
          <a:p>
            <a:r>
              <a:rPr lang="en-US" sz="1800" dirty="0"/>
              <a:t>Hope these capabilities excite you!</a:t>
            </a:r>
          </a:p>
        </p:txBody>
      </p:sp>
    </p:spTree>
    <p:extLst>
      <p:ext uri="{BB962C8B-B14F-4D97-AF65-F5344CB8AC3E}">
        <p14:creationId xmlns:p14="http://schemas.microsoft.com/office/powerpoint/2010/main" val="18344690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78848A71-42FF-43F6-F362-559C8FAEE59E}"/>
              </a:ext>
            </a:extLst>
          </p:cNvPr>
          <p:cNvPicPr>
            <a:picLocks noChangeAspect="1"/>
          </p:cNvPicPr>
          <p:nvPr/>
        </p:nvPicPr>
        <p:blipFill>
          <a:blip r:embed="rId2">
            <a:alphaModFix amt="35000"/>
          </a:blip>
          <a:srcRect l="14967" r="4143" b="-1"/>
          <a:stretch/>
        </p:blipFill>
        <p:spPr>
          <a:xfrm>
            <a:off x="-1" y="10"/>
            <a:ext cx="12192001" cy="6857990"/>
          </a:xfrm>
          <a:prstGeom prst="rect">
            <a:avLst/>
          </a:prstGeom>
        </p:spPr>
      </p:pic>
      <p:sp>
        <p:nvSpPr>
          <p:cNvPr id="2" name="Title 1">
            <a:extLst>
              <a:ext uri="{FF2B5EF4-FFF2-40B4-BE49-F238E27FC236}">
                <a16:creationId xmlns:a16="http://schemas.microsoft.com/office/drawing/2014/main" id="{95A26DB3-B391-D271-6E88-E57F4B21CD45}"/>
              </a:ext>
            </a:extLst>
          </p:cNvPr>
          <p:cNvSpPr>
            <a:spLocks noGrp="1"/>
          </p:cNvSpPr>
          <p:nvPr>
            <p:ph type="title"/>
          </p:nvPr>
        </p:nvSpPr>
        <p:spPr>
          <a:xfrm>
            <a:off x="1371600" y="685800"/>
            <a:ext cx="9601200" cy="1485900"/>
          </a:xfrm>
        </p:spPr>
        <p:txBody>
          <a:bodyPr>
            <a:normAutofit/>
          </a:bodyPr>
          <a:lstStyle/>
          <a:p>
            <a:r>
              <a:rPr lang="en-IN">
                <a:latin typeface="IBM"/>
              </a:rPr>
              <a:t>Overview</a:t>
            </a:r>
            <a:endParaRPr lang="en-IN" dirty="0">
              <a:latin typeface="IBM"/>
            </a:endParaRPr>
          </a:p>
        </p:txBody>
      </p:sp>
      <p:sp>
        <p:nvSpPr>
          <p:cNvPr id="3" name="Content Placeholder 2">
            <a:extLst>
              <a:ext uri="{FF2B5EF4-FFF2-40B4-BE49-F238E27FC236}">
                <a16:creationId xmlns:a16="http://schemas.microsoft.com/office/drawing/2014/main" id="{95D265FF-FC97-59B1-3B21-48677AD5EC95}"/>
              </a:ext>
            </a:extLst>
          </p:cNvPr>
          <p:cNvSpPr>
            <a:spLocks noGrp="1"/>
          </p:cNvSpPr>
          <p:nvPr>
            <p:ph idx="1"/>
          </p:nvPr>
        </p:nvSpPr>
        <p:spPr>
          <a:xfrm>
            <a:off x="1371600" y="2286000"/>
            <a:ext cx="9601200" cy="3581400"/>
          </a:xfrm>
        </p:spPr>
        <p:txBody>
          <a:bodyPr>
            <a:normAutofit/>
          </a:bodyPr>
          <a:lstStyle/>
          <a:p>
            <a:pPr marL="0" indent="0">
              <a:buNone/>
            </a:pPr>
            <a:r>
              <a:rPr lang="en-US" b="1" dirty="0">
                <a:latin typeface="IBM"/>
              </a:rPr>
              <a:t>Dependency Flow Visualization </a:t>
            </a:r>
            <a:r>
              <a:rPr lang="en-US" dirty="0">
                <a:latin typeface="IBM"/>
              </a:rPr>
              <a:t>is a powerful tool that enhances productivity. This presentation will explore various strategies and insights that can help by leveraging visualization techniques to optimize workflows and improve efficiency. Let’s delve into the transformative impact of visualizing job flows.</a:t>
            </a:r>
          </a:p>
          <a:p>
            <a:endParaRPr lang="en-IN" dirty="0">
              <a:latin typeface="IBM"/>
            </a:endParaRPr>
          </a:p>
        </p:txBody>
      </p:sp>
    </p:spTree>
    <p:extLst>
      <p:ext uri="{BB962C8B-B14F-4D97-AF65-F5344CB8AC3E}">
        <p14:creationId xmlns:p14="http://schemas.microsoft.com/office/powerpoint/2010/main" val="2241518364"/>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dirty="0">
                <a:latin typeface="IBM"/>
              </a:rPr>
              <a:t>Benefits</a:t>
            </a:r>
          </a:p>
        </p:txBody>
      </p:sp>
      <p:graphicFrame>
        <p:nvGraphicFramePr>
          <p:cNvPr id="5" name="Content Placeholder 2" descr="icon SmartArt graphic placeholder">
            <a:extLst>
              <a:ext uri="{FF2B5EF4-FFF2-40B4-BE49-F238E27FC236}">
                <a16:creationId xmlns:a16="http://schemas.microsoft.com/office/drawing/2014/main" id="{E04C5C5B-F932-40FC-AD54-EE8AB0C58221}"/>
              </a:ext>
            </a:extLst>
          </p:cNvPr>
          <p:cNvGraphicFramePr>
            <a:graphicFrameLocks noGrp="1"/>
          </p:cNvGraphicFramePr>
          <p:nvPr>
            <p:ph idx="1"/>
            <p:extLst>
              <p:ext uri="{D42A27DB-BD31-4B8C-83A1-F6EECF244321}">
                <p14:modId xmlns:p14="http://schemas.microsoft.com/office/powerpoint/2010/main" val="1194020676"/>
              </p:ext>
            </p:extLst>
          </p:nvPr>
        </p:nvGraphicFramePr>
        <p:xfrm>
          <a:off x="1371600" y="2286000"/>
          <a:ext cx="9601200" cy="3581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244171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AF16D3A-2333-EB43-A064-075163A18399}"/>
              </a:ext>
            </a:extLst>
          </p:cNvPr>
          <p:cNvSpPr txBox="1"/>
          <p:nvPr/>
        </p:nvSpPr>
        <p:spPr>
          <a:xfrm>
            <a:off x="1434582" y="361175"/>
            <a:ext cx="6097554" cy="769441"/>
          </a:xfrm>
          <a:prstGeom prst="rect">
            <a:avLst/>
          </a:prstGeom>
          <a:noFill/>
        </p:spPr>
        <p:txBody>
          <a:bodyPr wrap="square">
            <a:spAutoFit/>
          </a:bodyPr>
          <a:lstStyle/>
          <a:p>
            <a:r>
              <a:rPr lang="en-US" sz="4400" dirty="0">
                <a:latin typeface="IBM"/>
              </a:rPr>
              <a:t>Input</a:t>
            </a:r>
            <a:endParaRPr lang="en-IN" sz="4400" dirty="0">
              <a:latin typeface="IBM"/>
            </a:endParaRPr>
          </a:p>
        </p:txBody>
      </p:sp>
      <p:sp>
        <p:nvSpPr>
          <p:cNvPr id="7" name="TextBox 6">
            <a:extLst>
              <a:ext uri="{FF2B5EF4-FFF2-40B4-BE49-F238E27FC236}">
                <a16:creationId xmlns:a16="http://schemas.microsoft.com/office/drawing/2014/main" id="{BADAAC86-3590-0B5B-5565-28A15177327D}"/>
              </a:ext>
            </a:extLst>
          </p:cNvPr>
          <p:cNvSpPr txBox="1"/>
          <p:nvPr/>
        </p:nvSpPr>
        <p:spPr>
          <a:xfrm>
            <a:off x="1510004" y="1378212"/>
            <a:ext cx="5842518" cy="923330"/>
          </a:xfrm>
          <a:prstGeom prst="rect">
            <a:avLst/>
          </a:prstGeom>
          <a:noFill/>
        </p:spPr>
        <p:txBody>
          <a:bodyPr wrap="square">
            <a:spAutoFit/>
          </a:bodyPr>
          <a:lstStyle/>
          <a:p>
            <a:r>
              <a:rPr lang="en-US" dirty="0">
                <a:latin typeface="IBM"/>
              </a:rPr>
              <a:t>The job scheduler/program dependency extract needs to be ingested as rows in the format ‘Job’, ‘Dependent Job’ &amp; ‘Frequency’</a:t>
            </a:r>
            <a:endParaRPr lang="en-IN" sz="1800" dirty="0">
              <a:latin typeface="IBM"/>
            </a:endParaRPr>
          </a:p>
        </p:txBody>
      </p:sp>
      <p:sp>
        <p:nvSpPr>
          <p:cNvPr id="10" name="TextBox 9">
            <a:extLst>
              <a:ext uri="{FF2B5EF4-FFF2-40B4-BE49-F238E27FC236}">
                <a16:creationId xmlns:a16="http://schemas.microsoft.com/office/drawing/2014/main" id="{DCDBC146-A16B-2E9F-7513-89B350C9A75F}"/>
              </a:ext>
            </a:extLst>
          </p:cNvPr>
          <p:cNvSpPr txBox="1"/>
          <p:nvPr/>
        </p:nvSpPr>
        <p:spPr>
          <a:xfrm>
            <a:off x="1359937" y="3429000"/>
            <a:ext cx="6097554" cy="769441"/>
          </a:xfrm>
          <a:prstGeom prst="rect">
            <a:avLst/>
          </a:prstGeom>
          <a:noFill/>
        </p:spPr>
        <p:txBody>
          <a:bodyPr wrap="square">
            <a:spAutoFit/>
          </a:bodyPr>
          <a:lstStyle/>
          <a:p>
            <a:r>
              <a:rPr lang="en-US" sz="4400" dirty="0">
                <a:latin typeface="IBM"/>
              </a:rPr>
              <a:t>Processing</a:t>
            </a:r>
            <a:endParaRPr lang="en-IN" sz="4400" dirty="0">
              <a:latin typeface="IBM"/>
            </a:endParaRPr>
          </a:p>
        </p:txBody>
      </p:sp>
      <p:sp>
        <p:nvSpPr>
          <p:cNvPr id="11" name="TextBox 10">
            <a:extLst>
              <a:ext uri="{FF2B5EF4-FFF2-40B4-BE49-F238E27FC236}">
                <a16:creationId xmlns:a16="http://schemas.microsoft.com/office/drawing/2014/main" id="{75B66D75-C521-F0A5-799D-D45727821F44}"/>
              </a:ext>
            </a:extLst>
          </p:cNvPr>
          <p:cNvSpPr txBox="1"/>
          <p:nvPr/>
        </p:nvSpPr>
        <p:spPr>
          <a:xfrm>
            <a:off x="1510003" y="4485306"/>
            <a:ext cx="5217367" cy="646331"/>
          </a:xfrm>
          <a:prstGeom prst="rect">
            <a:avLst/>
          </a:prstGeom>
          <a:noFill/>
        </p:spPr>
        <p:txBody>
          <a:bodyPr wrap="square">
            <a:spAutoFit/>
          </a:bodyPr>
          <a:lstStyle/>
          <a:p>
            <a:r>
              <a:rPr lang="en-US" dirty="0">
                <a:latin typeface="IBM"/>
              </a:rPr>
              <a:t>Ingest data into the python module to generate HTML pages. Use JS, CSS, HTML to render the page. </a:t>
            </a:r>
            <a:endParaRPr lang="en-IN" sz="1800" dirty="0">
              <a:latin typeface="IBM"/>
            </a:endParaRPr>
          </a:p>
        </p:txBody>
      </p:sp>
      <p:pic>
        <p:nvPicPr>
          <p:cNvPr id="4" name="Picture 3">
            <a:extLst>
              <a:ext uri="{FF2B5EF4-FFF2-40B4-BE49-F238E27FC236}">
                <a16:creationId xmlns:a16="http://schemas.microsoft.com/office/drawing/2014/main" id="{87BD52FD-D744-3FCA-D36E-6B018F921747}"/>
              </a:ext>
            </a:extLst>
          </p:cNvPr>
          <p:cNvPicPr>
            <a:picLocks noChangeAspect="1"/>
          </p:cNvPicPr>
          <p:nvPr/>
        </p:nvPicPr>
        <p:blipFill>
          <a:blip r:embed="rId2"/>
          <a:stretch>
            <a:fillRect/>
          </a:stretch>
        </p:blipFill>
        <p:spPr>
          <a:xfrm>
            <a:off x="7569458" y="650180"/>
            <a:ext cx="3448531" cy="3467584"/>
          </a:xfrm>
          <a:prstGeom prst="rect">
            <a:avLst/>
          </a:prstGeom>
        </p:spPr>
      </p:pic>
    </p:spTree>
    <p:extLst>
      <p:ext uri="{BB962C8B-B14F-4D97-AF65-F5344CB8AC3E}">
        <p14:creationId xmlns:p14="http://schemas.microsoft.com/office/powerpoint/2010/main" val="37134452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DBF87F1-433B-5D26-93C5-7C6FAC63257B}"/>
              </a:ext>
            </a:extLst>
          </p:cNvPr>
          <p:cNvSpPr txBox="1"/>
          <p:nvPr/>
        </p:nvSpPr>
        <p:spPr>
          <a:xfrm>
            <a:off x="1257300" y="361175"/>
            <a:ext cx="6097554" cy="769441"/>
          </a:xfrm>
          <a:prstGeom prst="rect">
            <a:avLst/>
          </a:prstGeom>
          <a:noFill/>
        </p:spPr>
        <p:txBody>
          <a:bodyPr wrap="square">
            <a:spAutoFit/>
          </a:bodyPr>
          <a:lstStyle/>
          <a:p>
            <a:r>
              <a:rPr lang="en-US" sz="4400" dirty="0">
                <a:latin typeface="IBM"/>
              </a:rPr>
              <a:t>Key Features</a:t>
            </a:r>
            <a:endParaRPr lang="en-IN" sz="4400" dirty="0">
              <a:latin typeface="IBM"/>
            </a:endParaRPr>
          </a:p>
        </p:txBody>
      </p:sp>
      <p:sp>
        <p:nvSpPr>
          <p:cNvPr id="5" name="TextBox 4">
            <a:extLst>
              <a:ext uri="{FF2B5EF4-FFF2-40B4-BE49-F238E27FC236}">
                <a16:creationId xmlns:a16="http://schemas.microsoft.com/office/drawing/2014/main" id="{E0A8326B-FE68-DA06-913E-260DAA0F3FBE}"/>
              </a:ext>
            </a:extLst>
          </p:cNvPr>
          <p:cNvSpPr txBox="1"/>
          <p:nvPr/>
        </p:nvSpPr>
        <p:spPr>
          <a:xfrm>
            <a:off x="1679509" y="2136339"/>
            <a:ext cx="9190653" cy="2862322"/>
          </a:xfrm>
          <a:prstGeom prst="rect">
            <a:avLst/>
          </a:prstGeom>
          <a:noFill/>
        </p:spPr>
        <p:txBody>
          <a:bodyPr wrap="square">
            <a:spAutoFit/>
          </a:bodyPr>
          <a:lstStyle/>
          <a:p>
            <a:pPr marL="342900" lvl="0" indent="-342900">
              <a:buFont typeface="Wingdings" panose="05000000000000000000" pitchFamily="2" charset="2"/>
              <a:buChar char="ü"/>
            </a:pPr>
            <a:r>
              <a:rPr lang="en-IN" dirty="0">
                <a:latin typeface="IBM"/>
              </a:rPr>
              <a:t>Analyse the dependencies in Hierarchical, Tree Graph and Circular layout. </a:t>
            </a:r>
          </a:p>
          <a:p>
            <a:pPr marL="342900" lvl="0" indent="-342900">
              <a:buFont typeface="Wingdings" panose="05000000000000000000" pitchFamily="2" charset="2"/>
              <a:buChar char="ü"/>
            </a:pPr>
            <a:r>
              <a:rPr lang="en-IN" dirty="0">
                <a:latin typeface="IBM"/>
              </a:rPr>
              <a:t>Zoom and scroll as required.</a:t>
            </a:r>
          </a:p>
          <a:p>
            <a:pPr marL="342900" lvl="0" indent="-342900">
              <a:buFont typeface="Wingdings" panose="05000000000000000000" pitchFamily="2" charset="2"/>
              <a:buChar char="ü"/>
            </a:pPr>
            <a:r>
              <a:rPr lang="en-IN" dirty="0">
                <a:latin typeface="IBM"/>
              </a:rPr>
              <a:t>Hover mouse over each node to get the details of predecessor and successor dependencies.</a:t>
            </a:r>
          </a:p>
          <a:p>
            <a:pPr marL="342900" lvl="0" indent="-342900">
              <a:buFont typeface="Wingdings" panose="05000000000000000000" pitchFamily="2" charset="2"/>
              <a:buChar char="ü"/>
            </a:pPr>
            <a:r>
              <a:rPr lang="en-IN" dirty="0">
                <a:latin typeface="IBM"/>
              </a:rPr>
              <a:t>Click each node to open the source code in a new Tab.</a:t>
            </a:r>
          </a:p>
          <a:p>
            <a:pPr marL="342900" lvl="0" indent="-342900">
              <a:buFont typeface="Wingdings" panose="05000000000000000000" pitchFamily="2" charset="2"/>
              <a:buChar char="ü"/>
            </a:pPr>
            <a:r>
              <a:rPr lang="en-IN" dirty="0">
                <a:latin typeface="IBM"/>
              </a:rPr>
              <a:t>Export the dependencies as JSON file for ingesting in another tool. Also take a screenshot of the graph at required levels.</a:t>
            </a:r>
          </a:p>
          <a:p>
            <a:pPr marL="342900" lvl="0" indent="-342900">
              <a:buFont typeface="Wingdings" panose="05000000000000000000" pitchFamily="2" charset="2"/>
              <a:buChar char="ü"/>
            </a:pPr>
            <a:r>
              <a:rPr lang="en-IN" dirty="0">
                <a:latin typeface="IBM"/>
              </a:rPr>
              <a:t>Search the job name in the complex layout for closer look on the required job analysis. </a:t>
            </a:r>
          </a:p>
          <a:p>
            <a:pPr marL="342900" lvl="0" indent="-342900">
              <a:buFont typeface="Wingdings" panose="05000000000000000000" pitchFamily="2" charset="2"/>
              <a:buChar char="ü"/>
            </a:pPr>
            <a:r>
              <a:rPr lang="en-IN" dirty="0">
                <a:latin typeface="IBM"/>
              </a:rPr>
              <a:t>Explore immediate dependencies, upstream, downstream and complete dependency path.</a:t>
            </a:r>
          </a:p>
          <a:p>
            <a:pPr marL="342900" lvl="0" indent="-342900">
              <a:buFont typeface="Wingdings" panose="05000000000000000000" pitchFamily="2" charset="2"/>
              <a:buChar char="ü"/>
            </a:pPr>
            <a:r>
              <a:rPr lang="en-IN" dirty="0">
                <a:latin typeface="IBM"/>
              </a:rPr>
              <a:t>Identify different jobs cluster.</a:t>
            </a:r>
          </a:p>
          <a:p>
            <a:pPr marL="342900" lvl="0" indent="-342900">
              <a:buFont typeface="Wingdings" panose="05000000000000000000" pitchFamily="2" charset="2"/>
              <a:buChar char="ü"/>
            </a:pPr>
            <a:r>
              <a:rPr lang="en-IN" dirty="0">
                <a:latin typeface="IBM"/>
              </a:rPr>
              <a:t>Colour coding and high lighting the dependencies for better visualization.</a:t>
            </a:r>
          </a:p>
        </p:txBody>
      </p:sp>
    </p:spTree>
    <p:extLst>
      <p:ext uri="{BB962C8B-B14F-4D97-AF65-F5344CB8AC3E}">
        <p14:creationId xmlns:p14="http://schemas.microsoft.com/office/powerpoint/2010/main" val="19850936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B004B2F-3D89-E7E2-5BA3-E7804207B426}"/>
              </a:ext>
            </a:extLst>
          </p:cNvPr>
          <p:cNvSpPr txBox="1"/>
          <p:nvPr/>
        </p:nvSpPr>
        <p:spPr>
          <a:xfrm>
            <a:off x="1257300" y="361175"/>
            <a:ext cx="6097554" cy="769441"/>
          </a:xfrm>
          <a:prstGeom prst="rect">
            <a:avLst/>
          </a:prstGeom>
          <a:noFill/>
        </p:spPr>
        <p:txBody>
          <a:bodyPr wrap="square">
            <a:spAutoFit/>
          </a:bodyPr>
          <a:lstStyle/>
          <a:p>
            <a:r>
              <a:rPr lang="en-US" sz="4400" dirty="0">
                <a:latin typeface="IBM"/>
              </a:rPr>
              <a:t>Key Layouts</a:t>
            </a:r>
            <a:endParaRPr lang="en-IN" sz="4400" dirty="0">
              <a:latin typeface="IBM"/>
            </a:endParaRPr>
          </a:p>
        </p:txBody>
      </p:sp>
      <p:pic>
        <p:nvPicPr>
          <p:cNvPr id="4" name="Picture 3">
            <a:extLst>
              <a:ext uri="{FF2B5EF4-FFF2-40B4-BE49-F238E27FC236}">
                <a16:creationId xmlns:a16="http://schemas.microsoft.com/office/drawing/2014/main" id="{4636F736-03D8-FEF6-C19C-2C5614701CA9}"/>
              </a:ext>
            </a:extLst>
          </p:cNvPr>
          <p:cNvPicPr>
            <a:picLocks noChangeAspect="1"/>
          </p:cNvPicPr>
          <p:nvPr/>
        </p:nvPicPr>
        <p:blipFill>
          <a:blip r:embed="rId2"/>
          <a:stretch>
            <a:fillRect/>
          </a:stretch>
        </p:blipFill>
        <p:spPr>
          <a:xfrm>
            <a:off x="828608" y="1038224"/>
            <a:ext cx="11363391" cy="5157641"/>
          </a:xfrm>
          <a:prstGeom prst="rect">
            <a:avLst/>
          </a:prstGeom>
        </p:spPr>
      </p:pic>
    </p:spTree>
    <p:extLst>
      <p:ext uri="{BB962C8B-B14F-4D97-AF65-F5344CB8AC3E}">
        <p14:creationId xmlns:p14="http://schemas.microsoft.com/office/powerpoint/2010/main" val="24825316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F963B1E-B077-6494-E7DB-DAAF49C5C802}"/>
              </a:ext>
            </a:extLst>
          </p:cNvPr>
          <p:cNvSpPr txBox="1"/>
          <p:nvPr/>
        </p:nvSpPr>
        <p:spPr>
          <a:xfrm>
            <a:off x="1257299" y="361175"/>
            <a:ext cx="8086725" cy="769441"/>
          </a:xfrm>
          <a:prstGeom prst="rect">
            <a:avLst/>
          </a:prstGeom>
          <a:noFill/>
        </p:spPr>
        <p:txBody>
          <a:bodyPr wrap="square">
            <a:spAutoFit/>
          </a:bodyPr>
          <a:lstStyle/>
          <a:p>
            <a:r>
              <a:rPr lang="en-US" sz="4400" dirty="0">
                <a:latin typeface="IBM"/>
              </a:rPr>
              <a:t>Key Layouts- Zoom/closer look</a:t>
            </a:r>
            <a:endParaRPr lang="en-IN" sz="4400" dirty="0">
              <a:latin typeface="IBM"/>
            </a:endParaRPr>
          </a:p>
        </p:txBody>
      </p:sp>
      <p:pic>
        <p:nvPicPr>
          <p:cNvPr id="4" name="Picture 3">
            <a:extLst>
              <a:ext uri="{FF2B5EF4-FFF2-40B4-BE49-F238E27FC236}">
                <a16:creationId xmlns:a16="http://schemas.microsoft.com/office/drawing/2014/main" id="{BFB1670F-89E2-BCDD-5C73-FF580937B314}"/>
              </a:ext>
            </a:extLst>
          </p:cNvPr>
          <p:cNvPicPr>
            <a:picLocks noChangeAspect="1"/>
          </p:cNvPicPr>
          <p:nvPr/>
        </p:nvPicPr>
        <p:blipFill>
          <a:blip r:embed="rId2"/>
          <a:stretch>
            <a:fillRect/>
          </a:stretch>
        </p:blipFill>
        <p:spPr>
          <a:xfrm>
            <a:off x="1119559" y="1200150"/>
            <a:ext cx="10910515" cy="5050954"/>
          </a:xfrm>
          <a:prstGeom prst="rect">
            <a:avLst/>
          </a:prstGeom>
        </p:spPr>
      </p:pic>
    </p:spTree>
    <p:extLst>
      <p:ext uri="{BB962C8B-B14F-4D97-AF65-F5344CB8AC3E}">
        <p14:creationId xmlns:p14="http://schemas.microsoft.com/office/powerpoint/2010/main" val="12796857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B004B2F-3D89-E7E2-5BA3-E7804207B426}"/>
              </a:ext>
            </a:extLst>
          </p:cNvPr>
          <p:cNvSpPr txBox="1"/>
          <p:nvPr/>
        </p:nvSpPr>
        <p:spPr>
          <a:xfrm>
            <a:off x="1257300" y="361175"/>
            <a:ext cx="6097554" cy="769441"/>
          </a:xfrm>
          <a:prstGeom prst="rect">
            <a:avLst/>
          </a:prstGeom>
          <a:noFill/>
        </p:spPr>
        <p:txBody>
          <a:bodyPr wrap="square">
            <a:spAutoFit/>
          </a:bodyPr>
          <a:lstStyle/>
          <a:p>
            <a:r>
              <a:rPr lang="en-US" sz="4400" dirty="0">
                <a:latin typeface="IBM"/>
              </a:rPr>
              <a:t>Key Layouts</a:t>
            </a:r>
            <a:endParaRPr lang="en-IN" sz="4400" dirty="0">
              <a:latin typeface="IBM"/>
            </a:endParaRPr>
          </a:p>
        </p:txBody>
      </p:sp>
      <p:pic>
        <p:nvPicPr>
          <p:cNvPr id="5" name="Picture 4">
            <a:extLst>
              <a:ext uri="{FF2B5EF4-FFF2-40B4-BE49-F238E27FC236}">
                <a16:creationId xmlns:a16="http://schemas.microsoft.com/office/drawing/2014/main" id="{64812217-9DF6-7AE8-4C43-DDD0ECB10057}"/>
              </a:ext>
            </a:extLst>
          </p:cNvPr>
          <p:cNvPicPr>
            <a:picLocks noChangeAspect="1"/>
          </p:cNvPicPr>
          <p:nvPr/>
        </p:nvPicPr>
        <p:blipFill>
          <a:blip r:embed="rId2"/>
          <a:stretch>
            <a:fillRect/>
          </a:stretch>
        </p:blipFill>
        <p:spPr>
          <a:xfrm>
            <a:off x="1143000" y="1134462"/>
            <a:ext cx="11049000" cy="5118583"/>
          </a:xfrm>
          <a:prstGeom prst="rect">
            <a:avLst/>
          </a:prstGeom>
        </p:spPr>
      </p:pic>
    </p:spTree>
    <p:extLst>
      <p:ext uri="{BB962C8B-B14F-4D97-AF65-F5344CB8AC3E}">
        <p14:creationId xmlns:p14="http://schemas.microsoft.com/office/powerpoint/2010/main" val="16037420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B004B2F-3D89-E7E2-5BA3-E7804207B426}"/>
              </a:ext>
            </a:extLst>
          </p:cNvPr>
          <p:cNvSpPr txBox="1"/>
          <p:nvPr/>
        </p:nvSpPr>
        <p:spPr>
          <a:xfrm>
            <a:off x="1257300" y="361175"/>
            <a:ext cx="6097554" cy="769441"/>
          </a:xfrm>
          <a:prstGeom prst="rect">
            <a:avLst/>
          </a:prstGeom>
          <a:noFill/>
        </p:spPr>
        <p:txBody>
          <a:bodyPr wrap="square">
            <a:spAutoFit/>
          </a:bodyPr>
          <a:lstStyle/>
          <a:p>
            <a:r>
              <a:rPr lang="en-US" sz="4400" dirty="0">
                <a:latin typeface="IBM"/>
              </a:rPr>
              <a:t>Key Layouts</a:t>
            </a:r>
            <a:endParaRPr lang="en-IN" sz="4400" dirty="0">
              <a:latin typeface="IBM"/>
            </a:endParaRPr>
          </a:p>
        </p:txBody>
      </p:sp>
      <p:pic>
        <p:nvPicPr>
          <p:cNvPr id="4" name="Picture 3">
            <a:extLst>
              <a:ext uri="{FF2B5EF4-FFF2-40B4-BE49-F238E27FC236}">
                <a16:creationId xmlns:a16="http://schemas.microsoft.com/office/drawing/2014/main" id="{B9E0B5DA-2303-5962-9285-198F6F1335F2}"/>
              </a:ext>
            </a:extLst>
          </p:cNvPr>
          <p:cNvPicPr>
            <a:picLocks noChangeAspect="1"/>
          </p:cNvPicPr>
          <p:nvPr/>
        </p:nvPicPr>
        <p:blipFill>
          <a:blip r:embed="rId2"/>
          <a:stretch>
            <a:fillRect/>
          </a:stretch>
        </p:blipFill>
        <p:spPr>
          <a:xfrm>
            <a:off x="1089181" y="1206816"/>
            <a:ext cx="11102819" cy="5096756"/>
          </a:xfrm>
          <a:prstGeom prst="rect">
            <a:avLst/>
          </a:prstGeom>
        </p:spPr>
      </p:pic>
    </p:spTree>
    <p:extLst>
      <p:ext uri="{BB962C8B-B14F-4D97-AF65-F5344CB8AC3E}">
        <p14:creationId xmlns:p14="http://schemas.microsoft.com/office/powerpoint/2010/main" val="3570919510"/>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218</TotalTime>
  <Words>393</Words>
  <Application>Microsoft Office PowerPoint</Application>
  <PresentationFormat>Widescreen</PresentationFormat>
  <Paragraphs>55</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Franklin Gothic Book</vt:lpstr>
      <vt:lpstr>IBM</vt:lpstr>
      <vt:lpstr>Wingdings</vt:lpstr>
      <vt:lpstr>Crop</vt:lpstr>
      <vt:lpstr>  DEPENDENCY FLOW VISUALIZER </vt:lpstr>
      <vt:lpstr>Overview</vt:lpstr>
      <vt:lpstr>Benefits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 and Key Takeaways</vt:lpstr>
      <vt:lpstr>PowerPoint Presentation</vt:lpstr>
    </vt:vector>
  </TitlesOfParts>
  <Company>IBM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NITIN TEWARI</dc:creator>
  <cp:lastModifiedBy>NITIN TEWARI</cp:lastModifiedBy>
  <cp:revision>9</cp:revision>
  <dcterms:created xsi:type="dcterms:W3CDTF">2024-08-02T04:35:57Z</dcterms:created>
  <dcterms:modified xsi:type="dcterms:W3CDTF">2024-09-04T06:04:01Z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